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1"/>
  </p:notesMasterIdLst>
  <p:sldIdLst>
    <p:sldId id="256" r:id="rId2"/>
    <p:sldId id="298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6" r:id="rId11"/>
    <p:sldId id="267" r:id="rId12"/>
    <p:sldId id="268" r:id="rId13"/>
    <p:sldId id="269" r:id="rId14"/>
    <p:sldId id="270" r:id="rId15"/>
    <p:sldId id="293" r:id="rId16"/>
    <p:sldId id="294" r:id="rId17"/>
    <p:sldId id="272" r:id="rId18"/>
    <p:sldId id="292" r:id="rId19"/>
    <p:sldId id="273" r:id="rId20"/>
    <p:sldId id="274" r:id="rId21"/>
    <p:sldId id="276" r:id="rId22"/>
    <p:sldId id="295" r:id="rId23"/>
    <p:sldId id="277" r:id="rId24"/>
    <p:sldId id="278" r:id="rId25"/>
    <p:sldId id="296" r:id="rId26"/>
    <p:sldId id="279" r:id="rId27"/>
    <p:sldId id="281" r:id="rId28"/>
    <p:sldId id="282" r:id="rId29"/>
    <p:sldId id="283" r:id="rId30"/>
    <p:sldId id="284" r:id="rId31"/>
    <p:sldId id="286" r:id="rId32"/>
    <p:sldId id="287" r:id="rId33"/>
    <p:sldId id="288" r:id="rId34"/>
    <p:sldId id="289" r:id="rId35"/>
    <p:sldId id="290" r:id="rId36"/>
    <p:sldId id="297" r:id="rId37"/>
    <p:sldId id="291" r:id="rId38"/>
    <p:sldId id="299" r:id="rId39"/>
    <p:sldId id="300" r:id="rId40"/>
    <p:sldId id="301" r:id="rId41"/>
    <p:sldId id="302" r:id="rId42"/>
    <p:sldId id="306" r:id="rId43"/>
    <p:sldId id="307" r:id="rId44"/>
    <p:sldId id="314" r:id="rId45"/>
    <p:sldId id="315" r:id="rId46"/>
    <p:sldId id="316" r:id="rId47"/>
    <p:sldId id="317" r:id="rId48"/>
    <p:sldId id="319" r:id="rId49"/>
    <p:sldId id="320" r:id="rId5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49" autoAdjust="0"/>
    <p:restoredTop sz="92735" autoAdjust="0"/>
  </p:normalViewPr>
  <p:slideViewPr>
    <p:cSldViewPr>
      <p:cViewPr varScale="1">
        <p:scale>
          <a:sx n="130" d="100"/>
          <a:sy n="130" d="100"/>
        </p:scale>
        <p:origin x="184" y="1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2022. 6. 10.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FF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80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컨테이너와 컴포넌트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/>
              <a:t>컨테이너</a:t>
            </a:r>
            <a:endParaRPr lang="en-US" altLang="ko-KR"/>
          </a:p>
          <a:p>
            <a:pPr lvl="1"/>
            <a:r>
              <a:rPr lang="ko-KR" altLang="en-US"/>
              <a:t>다른</a:t>
            </a:r>
            <a:r>
              <a:rPr lang="en-US" altLang="ko-KR"/>
              <a:t> </a:t>
            </a:r>
            <a:r>
              <a:rPr lang="ko-KR" altLang="en-US"/>
              <a:t>컴포넌트를 포함할 수 있는 </a:t>
            </a:r>
            <a:r>
              <a:rPr lang="en-US" altLang="ko-KR"/>
              <a:t>GUI </a:t>
            </a:r>
            <a:r>
              <a:rPr lang="ko-KR" altLang="en-US"/>
              <a:t>컴포넌트</a:t>
            </a:r>
            <a:endParaRPr lang="en-US" altLang="ko-KR"/>
          </a:p>
          <a:p>
            <a:pPr lvl="2"/>
            <a:r>
              <a:rPr lang="en-US" altLang="ko-KR" err="1"/>
              <a:t>java.awt.Container</a:t>
            </a:r>
            <a:r>
              <a:rPr lang="ko-KR" altLang="en-US"/>
              <a:t>를 상속받음</a:t>
            </a:r>
            <a:endParaRPr lang="en-US" altLang="ko-KR"/>
          </a:p>
          <a:p>
            <a:pPr lvl="1"/>
            <a:r>
              <a:rPr lang="ko-KR" altLang="en-US"/>
              <a:t>다른 컨테이너에 포함될 수 있음</a:t>
            </a:r>
            <a:endParaRPr lang="en-US" altLang="ko-KR"/>
          </a:p>
          <a:p>
            <a:pPr lvl="2"/>
            <a:r>
              <a:rPr lang="en-US" altLang="ko-KR"/>
              <a:t>AWT </a:t>
            </a:r>
            <a:r>
              <a:rPr lang="ko-KR" altLang="en-US"/>
              <a:t>컨테이너 </a:t>
            </a:r>
            <a:r>
              <a:rPr lang="en-US" altLang="ko-KR"/>
              <a:t>: Panel, Frame, Applet, Dialog, Window</a:t>
            </a:r>
          </a:p>
          <a:p>
            <a:pPr lvl="2"/>
            <a:r>
              <a:rPr lang="en-US" altLang="ko-KR"/>
              <a:t>Swing </a:t>
            </a:r>
            <a:r>
              <a:rPr lang="ko-KR" altLang="en-US"/>
              <a:t>컨테이너 </a:t>
            </a:r>
            <a:r>
              <a:rPr lang="en-US" altLang="ko-KR"/>
              <a:t>: </a:t>
            </a:r>
            <a:r>
              <a:rPr lang="en-US" altLang="ko-KR" err="1"/>
              <a:t>JPanel</a:t>
            </a:r>
            <a:r>
              <a:rPr lang="en-US" altLang="ko-KR"/>
              <a:t>, </a:t>
            </a:r>
            <a:r>
              <a:rPr lang="en-US" altLang="ko-KR" err="1"/>
              <a:t>JFrame</a:t>
            </a:r>
            <a:r>
              <a:rPr lang="en-US" altLang="ko-KR"/>
              <a:t>, </a:t>
            </a:r>
            <a:r>
              <a:rPr lang="en-US" altLang="ko-KR" err="1"/>
              <a:t>JApplet</a:t>
            </a:r>
            <a:r>
              <a:rPr lang="en-US" altLang="ko-KR"/>
              <a:t>, </a:t>
            </a:r>
            <a:r>
              <a:rPr lang="en-US" altLang="ko-KR" err="1"/>
              <a:t>JDialog</a:t>
            </a:r>
            <a:r>
              <a:rPr lang="en-US" altLang="ko-KR"/>
              <a:t>, </a:t>
            </a:r>
            <a:r>
              <a:rPr lang="en-US" altLang="ko-KR" err="1"/>
              <a:t>JWindow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컴포넌트</a:t>
            </a:r>
            <a:endParaRPr lang="en-US" altLang="ko-KR"/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컨테이너에 포함되어야 화면에 출력될 수 있는 </a:t>
            </a:r>
            <a:r>
              <a:rPr lang="en-US" altLang="ko-KR">
                <a:solidFill>
                  <a:srgbClr val="FF0000"/>
                </a:solidFill>
              </a:rPr>
              <a:t>GUI </a:t>
            </a:r>
            <a:r>
              <a:rPr lang="ko-KR" altLang="en-US">
                <a:solidFill>
                  <a:srgbClr val="FF0000"/>
                </a:solidFill>
              </a:rPr>
              <a:t>객체</a:t>
            </a:r>
            <a:endParaRPr lang="en-US" altLang="ko-KR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다른 컴포넌트를 포함할 수 없는 순수 컴포넌트</a:t>
            </a:r>
            <a:endParaRPr lang="en-US" altLang="ko-KR"/>
          </a:p>
          <a:p>
            <a:pPr lvl="1"/>
            <a:r>
              <a:rPr lang="ko-KR" altLang="en-US"/>
              <a:t>모든 </a:t>
            </a:r>
            <a:r>
              <a:rPr lang="en-US" altLang="ko-KR"/>
              <a:t>GUI </a:t>
            </a:r>
            <a:r>
              <a:rPr lang="ko-KR" altLang="en-US"/>
              <a:t>컴포넌트가 상속받는 클래스 </a:t>
            </a:r>
            <a:r>
              <a:rPr lang="en-US" altLang="ko-KR"/>
              <a:t>: </a:t>
            </a:r>
            <a:r>
              <a:rPr lang="en-US" altLang="ko-KR" err="1"/>
              <a:t>java.awt.Component</a:t>
            </a:r>
            <a:endParaRPr lang="en-US" altLang="ko-KR"/>
          </a:p>
          <a:p>
            <a:pPr lvl="1"/>
            <a:r>
              <a:rPr lang="ko-KR" altLang="en-US"/>
              <a:t>스윙 컴포넌트가 상속받는 클래스 </a:t>
            </a:r>
            <a:r>
              <a:rPr lang="en-US" altLang="ko-KR"/>
              <a:t>: </a:t>
            </a:r>
            <a:r>
              <a:rPr lang="en-US" altLang="ko-KR" err="1"/>
              <a:t>javax.swing.JComponent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최상위 컨테이너</a:t>
            </a:r>
            <a:endParaRPr lang="en-US" altLang="ko-KR"/>
          </a:p>
          <a:p>
            <a:pPr lvl="1"/>
            <a:r>
              <a:rPr lang="ko-KR" altLang="en-US"/>
              <a:t>다른 컨테이너에 포함되지 않고도 화면에 출력되며 독립적으로 존재 가능한 컨테이너</a:t>
            </a:r>
            <a:endParaRPr lang="en-US" altLang="ko-KR"/>
          </a:p>
          <a:p>
            <a:pPr lvl="2"/>
            <a:r>
              <a:rPr lang="ko-KR" altLang="en-US"/>
              <a:t>스스로 화면에 자신을 출력하는 컨테이너 </a:t>
            </a:r>
            <a:r>
              <a:rPr lang="en-US" altLang="ko-KR"/>
              <a:t>: </a:t>
            </a:r>
            <a:r>
              <a:rPr lang="en-US" altLang="ko-KR" err="1">
                <a:solidFill>
                  <a:srgbClr val="FF0000"/>
                </a:solidFill>
              </a:rPr>
              <a:t>JFrame</a:t>
            </a:r>
            <a:r>
              <a:rPr lang="en-US" altLang="ko-KR"/>
              <a:t>, </a:t>
            </a:r>
            <a:r>
              <a:rPr lang="en-US" altLang="ko-KR" err="1"/>
              <a:t>JDialog</a:t>
            </a:r>
            <a:r>
              <a:rPr lang="en-US" altLang="ko-KR"/>
              <a:t>, </a:t>
            </a:r>
            <a:r>
              <a:rPr lang="en-US" altLang="ko-KR" err="1"/>
              <a:t>JApplet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910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컨테이너와 컴포넌트의 포함관계</a:t>
            </a: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691680" y="5877272"/>
            <a:ext cx="6336704" cy="612648"/>
          </a:xfrm>
          <a:prstGeom prst="wedgeRoundRectCallout">
            <a:avLst>
              <a:gd name="adj1" fmla="val -16972"/>
              <a:gd name="adj2" fmla="val -501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최상위 컨테이너를 바닥에 깔고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그 위에 컨테이너를 놓고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200">
                <a:solidFill>
                  <a:schemeClr val="tx1"/>
                </a:solidFill>
              </a:rPr>
              <a:t>다시 컴포넌트를 쌓아가는 방식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즉 </a:t>
            </a:r>
            <a:r>
              <a:rPr lang="ko-KR" altLang="en-US" sz="1200" err="1">
                <a:solidFill>
                  <a:schemeClr val="tx1"/>
                </a:solidFill>
              </a:rPr>
              <a:t>레고</a:t>
            </a:r>
            <a:r>
              <a:rPr lang="ko-KR" altLang="en-US" sz="1200">
                <a:solidFill>
                  <a:schemeClr val="tx1"/>
                </a:solidFill>
              </a:rPr>
              <a:t> 블록을 쌓는 듯이 </a:t>
            </a:r>
            <a:r>
              <a:rPr lang="en-US" altLang="ko-KR" sz="1200">
                <a:solidFill>
                  <a:schemeClr val="tx1"/>
                </a:solidFill>
              </a:rPr>
              <a:t>GUI </a:t>
            </a:r>
            <a:r>
              <a:rPr lang="ko-KR" altLang="en-US" sz="1200">
                <a:solidFill>
                  <a:schemeClr val="tx1"/>
                </a:solidFill>
              </a:rPr>
              <a:t>프로그램을 작성한다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  <a:endParaRPr lang="ko-KR" altLang="en-US" sz="120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75" y="1708158"/>
            <a:ext cx="8127906" cy="336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60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스윙 </a:t>
            </a:r>
            <a:r>
              <a:rPr lang="en-US" altLang="ko-KR"/>
              <a:t>GUI </a:t>
            </a:r>
            <a:r>
              <a:rPr lang="ko-KR" altLang="en-US"/>
              <a:t>프로그램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/>
              <a:t>스윙 </a:t>
            </a:r>
            <a:r>
              <a:rPr lang="en-US" altLang="ko-KR" sz="2000"/>
              <a:t>GUI </a:t>
            </a:r>
            <a:r>
              <a:rPr lang="ko-KR" altLang="en-US" sz="2000"/>
              <a:t>프로그램을 만드는 과정</a:t>
            </a:r>
            <a:endParaRPr lang="en-US" altLang="ko-KR" sz="2000"/>
          </a:p>
          <a:p>
            <a:pPr marL="320040" lvl="1" indent="0">
              <a:buNone/>
            </a:pPr>
            <a:r>
              <a:rPr lang="en-US" altLang="ko-KR" sz="1800"/>
              <a:t>1. </a:t>
            </a:r>
            <a:r>
              <a:rPr lang="ko-KR" altLang="en-US" sz="1800"/>
              <a:t>스윙 프레임 만들기</a:t>
            </a:r>
            <a:endParaRPr lang="en-US" altLang="ko-KR" sz="1800"/>
          </a:p>
          <a:p>
            <a:pPr marL="320040" lvl="1" indent="0">
              <a:buNone/>
            </a:pPr>
            <a:r>
              <a:rPr lang="en-US" altLang="ko-KR" sz="1800"/>
              <a:t>2. main() </a:t>
            </a:r>
            <a:r>
              <a:rPr lang="ko-KR" altLang="en-US" sz="1800" err="1"/>
              <a:t>메소드</a:t>
            </a:r>
            <a:r>
              <a:rPr lang="en-US" altLang="ko-KR" sz="1800"/>
              <a:t> </a:t>
            </a:r>
            <a:r>
              <a:rPr lang="ko-KR" altLang="en-US" sz="1800"/>
              <a:t>작성</a:t>
            </a:r>
            <a:endParaRPr lang="en-US" altLang="ko-KR" sz="1800"/>
          </a:p>
          <a:p>
            <a:pPr marL="320040" lvl="1" indent="0">
              <a:buNone/>
            </a:pPr>
            <a:r>
              <a:rPr lang="en-US" altLang="ko-KR" sz="1800"/>
              <a:t>3. </a:t>
            </a:r>
            <a:r>
              <a:rPr lang="ko-KR" altLang="en-US" sz="1800"/>
              <a:t>스윙 프레임에 스윙 컴포넌트 붙이기</a:t>
            </a:r>
            <a:endParaRPr lang="en-US" altLang="ko-KR" sz="1800"/>
          </a:p>
          <a:p>
            <a:endParaRPr lang="en-US" altLang="ko-KR" sz="2000"/>
          </a:p>
          <a:p>
            <a:r>
              <a:rPr lang="ko-KR" altLang="en-US" sz="2000"/>
              <a:t>스윙 프로그램 작성에 필요한 </a:t>
            </a:r>
            <a:r>
              <a:rPr lang="en-US" altLang="ko-KR" sz="2000"/>
              <a:t>import</a:t>
            </a:r>
            <a:r>
              <a:rPr lang="ko-KR" altLang="en-US" sz="2000"/>
              <a:t>문</a:t>
            </a:r>
            <a:endParaRPr lang="en-US" altLang="ko-KR" sz="2000"/>
          </a:p>
          <a:p>
            <a:pPr lvl="1"/>
            <a:r>
              <a:rPr lang="en-US" altLang="ko-KR" sz="1800"/>
              <a:t>import </a:t>
            </a:r>
            <a:r>
              <a:rPr lang="en-US" altLang="ko-KR" sz="1800" err="1"/>
              <a:t>java.awt</a:t>
            </a:r>
            <a:r>
              <a:rPr lang="en-US" altLang="ko-KR" sz="1800"/>
              <a:t>.*; 		// </a:t>
            </a:r>
            <a:r>
              <a:rPr lang="ko-KR" altLang="en-US" sz="1800"/>
              <a:t>그래픽 처리를 위한 클래스들의 경로명</a:t>
            </a:r>
          </a:p>
          <a:p>
            <a:pPr lvl="1"/>
            <a:r>
              <a:rPr lang="en-US" altLang="ko-KR" sz="1800"/>
              <a:t>import </a:t>
            </a:r>
            <a:r>
              <a:rPr lang="en-US" altLang="ko-KR" sz="1800" err="1"/>
              <a:t>java.awt.event</a:t>
            </a:r>
            <a:r>
              <a:rPr lang="en-US" altLang="ko-KR" sz="1800"/>
              <a:t>.*; 	// AWT </a:t>
            </a:r>
            <a:r>
              <a:rPr lang="ko-KR" altLang="en-US" sz="1800"/>
              <a:t>이벤트 사용을 위한 경로명</a:t>
            </a:r>
          </a:p>
          <a:p>
            <a:pPr lvl="1"/>
            <a:r>
              <a:rPr lang="en-US" altLang="ko-KR" sz="1800"/>
              <a:t>import </a:t>
            </a:r>
            <a:r>
              <a:rPr lang="en-US" altLang="ko-KR" sz="1800" err="1"/>
              <a:t>javax.swing</a:t>
            </a:r>
            <a:r>
              <a:rPr lang="en-US" altLang="ko-KR" sz="1800"/>
              <a:t>.*; 	// </a:t>
            </a:r>
            <a:r>
              <a:rPr lang="ko-KR" altLang="en-US" sz="1800"/>
              <a:t>스윙 컴포넌트 클래스들의 경로명</a:t>
            </a:r>
          </a:p>
          <a:p>
            <a:pPr lvl="1"/>
            <a:r>
              <a:rPr lang="en-US" altLang="ko-KR" sz="1800"/>
              <a:t>import </a:t>
            </a:r>
            <a:r>
              <a:rPr lang="en-US" altLang="ko-KR" sz="1800" err="1"/>
              <a:t>javax.swing.event</a:t>
            </a:r>
            <a:r>
              <a:rPr lang="en-US" altLang="ko-KR" sz="1800"/>
              <a:t>.*; 	// </a:t>
            </a:r>
            <a:r>
              <a:rPr lang="ko-KR" altLang="en-US" sz="1800"/>
              <a:t>스윙 이벤트를 위한 경로명</a:t>
            </a:r>
            <a:endParaRPr lang="en-US" altLang="ko-KR" sz="18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963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36" y="4319157"/>
            <a:ext cx="2870308" cy="19344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스윙 프레임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3984"/>
          </a:xfrm>
        </p:spPr>
        <p:txBody>
          <a:bodyPr>
            <a:noAutofit/>
          </a:bodyPr>
          <a:lstStyle/>
          <a:p>
            <a:r>
              <a:rPr lang="ko-KR" altLang="en-US" sz="1600"/>
              <a:t>스윙 프레임 </a:t>
            </a:r>
            <a:r>
              <a:rPr lang="en-US" altLang="ko-KR" sz="1600"/>
              <a:t>: </a:t>
            </a:r>
            <a:r>
              <a:rPr lang="ko-KR" altLang="en-US" sz="1600"/>
              <a:t>모든 스윙 컴포넌트를 담는 최상위 컨테이너</a:t>
            </a:r>
            <a:endParaRPr lang="en-US" altLang="ko-KR" sz="1600"/>
          </a:p>
          <a:p>
            <a:pPr lvl="1"/>
            <a:r>
              <a:rPr lang="en-US" altLang="ko-KR" sz="1400" err="1">
                <a:solidFill>
                  <a:srgbClr val="FF0000"/>
                </a:solidFill>
              </a:rPr>
              <a:t>JFrame</a:t>
            </a:r>
            <a:r>
              <a:rPr lang="ko-KR" altLang="en-US" sz="1400">
                <a:solidFill>
                  <a:srgbClr val="FF0000"/>
                </a:solidFill>
              </a:rPr>
              <a:t>을 상속</a:t>
            </a:r>
            <a:r>
              <a:rPr lang="ko-KR" altLang="en-US" sz="1400"/>
              <a:t>받아 구현</a:t>
            </a:r>
            <a:endParaRPr lang="en-US" altLang="ko-KR" sz="1400"/>
          </a:p>
          <a:p>
            <a:pPr lvl="1"/>
            <a:r>
              <a:rPr lang="ko-KR" altLang="en-US" sz="1400"/>
              <a:t>컴포넌트들은 화면에 보이려면 스윙 프레임에 부착되어야 함</a:t>
            </a:r>
            <a:endParaRPr lang="en-US" altLang="ko-KR" sz="1400"/>
          </a:p>
          <a:p>
            <a:pPr lvl="2"/>
            <a:r>
              <a:rPr lang="ko-KR" altLang="en-US" sz="1200"/>
              <a:t>프레임을 닫으면 프레임에 부착된 모든 컴포넌트가 보이지 않게 됨</a:t>
            </a:r>
            <a:endParaRPr lang="en-US" altLang="ko-KR" sz="1200"/>
          </a:p>
          <a:p>
            <a:r>
              <a:rPr lang="ko-KR" altLang="en-US" sz="1600"/>
              <a:t>스윙 프레임</a:t>
            </a:r>
            <a:r>
              <a:rPr lang="en-US" altLang="ko-KR" sz="1600"/>
              <a:t>(</a:t>
            </a:r>
            <a:r>
              <a:rPr lang="en-US" altLang="ko-KR" sz="1600" err="1"/>
              <a:t>JFrame</a:t>
            </a:r>
            <a:r>
              <a:rPr lang="en-US" altLang="ko-KR" sz="1600"/>
              <a:t>)</a:t>
            </a:r>
            <a:r>
              <a:rPr lang="ko-KR" altLang="en-US" sz="1600"/>
              <a:t> 기본 구성</a:t>
            </a:r>
            <a:endParaRPr lang="en-US" altLang="ko-KR" sz="1600"/>
          </a:p>
          <a:p>
            <a:pPr lvl="1"/>
            <a:r>
              <a:rPr lang="ko-KR" altLang="en-US" sz="1400"/>
              <a:t>프레임 </a:t>
            </a:r>
            <a:r>
              <a:rPr lang="en-US" altLang="ko-KR" sz="1400"/>
              <a:t>– </a:t>
            </a:r>
            <a:r>
              <a:rPr lang="ko-KR" altLang="en-US" sz="1400"/>
              <a:t>스윙 프로그램의 기본 틀</a:t>
            </a:r>
            <a:endParaRPr lang="en-US" altLang="ko-KR" sz="1400"/>
          </a:p>
          <a:p>
            <a:pPr lvl="1"/>
            <a:r>
              <a:rPr lang="ko-KR" altLang="en-US" sz="1400" err="1"/>
              <a:t>메뉴바</a:t>
            </a:r>
            <a:r>
              <a:rPr lang="ko-KR" altLang="en-US" sz="1400"/>
              <a:t> </a:t>
            </a:r>
            <a:r>
              <a:rPr lang="en-US" altLang="ko-KR" sz="1400"/>
              <a:t>– </a:t>
            </a:r>
            <a:r>
              <a:rPr lang="ko-KR" altLang="en-US" sz="1400"/>
              <a:t>메뉴들이 부착되는 공간</a:t>
            </a:r>
            <a:endParaRPr lang="en-US" altLang="ko-KR" sz="1400"/>
          </a:p>
          <a:p>
            <a:pPr lvl="1"/>
            <a:r>
              <a:rPr lang="ko-KR" altLang="en-US" sz="1400" b="1" err="1">
                <a:solidFill>
                  <a:srgbClr val="FF0000"/>
                </a:solidFill>
              </a:rPr>
              <a:t>컨텐트팬</a:t>
            </a:r>
            <a:r>
              <a:rPr lang="ko-KR" altLang="en-US" sz="1400" b="1">
                <a:solidFill>
                  <a:srgbClr val="FF0000"/>
                </a:solidFill>
              </a:rPr>
              <a:t> </a:t>
            </a:r>
            <a:r>
              <a:rPr lang="en-US" altLang="ko-KR" sz="1400" b="1">
                <a:solidFill>
                  <a:srgbClr val="FF0000"/>
                </a:solidFill>
              </a:rPr>
              <a:t>– GUI </a:t>
            </a:r>
            <a:r>
              <a:rPr lang="ko-KR" altLang="en-US" sz="1400" b="1">
                <a:solidFill>
                  <a:srgbClr val="FF0000"/>
                </a:solidFill>
              </a:rPr>
              <a:t>컴포넌트들이 부착되는 공간</a:t>
            </a:r>
            <a:endParaRPr lang="en-US" altLang="ko-KR" sz="1400" b="1">
              <a:solidFill>
                <a:srgbClr val="FF0000"/>
              </a:solidFill>
            </a:endParaRPr>
          </a:p>
          <a:p>
            <a:endParaRPr lang="ko-KR" altLang="en-US" sz="160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24" name="정육면체 23"/>
          <p:cNvSpPr/>
          <p:nvPr/>
        </p:nvSpPr>
        <p:spPr>
          <a:xfrm>
            <a:off x="5608543" y="4143380"/>
            <a:ext cx="2714644" cy="2000264"/>
          </a:xfrm>
          <a:prstGeom prst="cube">
            <a:avLst>
              <a:gd name="adj" fmla="val 4629"/>
            </a:avLst>
          </a:prstGeom>
          <a:solidFill>
            <a:schemeClr val="bg2">
              <a:lumMod val="2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Frame</a:t>
            </a:r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en-US" altLang="ko-KR" sz="1400"/>
          </a:p>
          <a:p>
            <a:pPr algn="ctr"/>
            <a:endParaRPr lang="ko-KR" altLang="en-US" sz="1400"/>
          </a:p>
        </p:txBody>
      </p:sp>
      <p:sp>
        <p:nvSpPr>
          <p:cNvPr id="25" name="정육면체 24"/>
          <p:cNvSpPr/>
          <p:nvPr/>
        </p:nvSpPr>
        <p:spPr>
          <a:xfrm>
            <a:off x="5179915" y="4786322"/>
            <a:ext cx="2714644" cy="1714512"/>
          </a:xfrm>
          <a:prstGeom prst="cube">
            <a:avLst>
              <a:gd name="adj" fmla="val 6245"/>
            </a:avLst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Content Pane</a:t>
            </a:r>
            <a:endParaRPr lang="ko-KR" altLang="en-US" sz="1400"/>
          </a:p>
        </p:txBody>
      </p:sp>
      <p:sp>
        <p:nvSpPr>
          <p:cNvPr id="26" name="정육면체 25"/>
          <p:cNvSpPr/>
          <p:nvPr/>
        </p:nvSpPr>
        <p:spPr>
          <a:xfrm>
            <a:off x="5179915" y="4643446"/>
            <a:ext cx="2714644" cy="285752"/>
          </a:xfrm>
          <a:prstGeom prst="cube">
            <a:avLst>
              <a:gd name="adj" fmla="val 35549"/>
            </a:avLst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Menu Bar</a:t>
            </a:r>
            <a:endParaRPr lang="ko-KR" altLang="en-US" sz="1400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2322395" y="4286256"/>
            <a:ext cx="3286148" cy="2143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179651" y="4714884"/>
            <a:ext cx="1928826" cy="1428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endCxn id="25" idx="2"/>
          </p:cNvCxnSpPr>
          <p:nvPr/>
        </p:nvCxnSpPr>
        <p:spPr>
          <a:xfrm>
            <a:off x="3322527" y="5286388"/>
            <a:ext cx="1857388" cy="4107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108213" y="4000504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타이틀 바를 가진 </a:t>
            </a:r>
            <a:r>
              <a:rPr lang="en-US" altLang="ko-KR" sz="1200"/>
              <a:t>Frame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4036907" y="478632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/>
              <a:t>메뉴바</a:t>
            </a:r>
            <a:endParaRPr lang="ko-KR" altLang="en-US" sz="1200"/>
          </a:p>
        </p:txBody>
      </p:sp>
      <p:sp>
        <p:nvSpPr>
          <p:cNvPr id="32" name="TextBox 31"/>
          <p:cNvSpPr txBox="1"/>
          <p:nvPr/>
        </p:nvSpPr>
        <p:spPr>
          <a:xfrm>
            <a:off x="3583292" y="5491750"/>
            <a:ext cx="1470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/>
              <a:t>컨텐트</a:t>
            </a:r>
            <a:r>
              <a:rPr lang="ko-KR" altLang="en-US" sz="1200"/>
              <a:t> 팬 </a:t>
            </a:r>
            <a:r>
              <a:rPr lang="en-US" altLang="ko-KR" sz="1200"/>
              <a:t>:</a:t>
            </a:r>
          </a:p>
          <a:p>
            <a:r>
              <a:rPr lang="ko-KR" altLang="en-US" sz="1200"/>
              <a:t>화면에 출력될</a:t>
            </a:r>
            <a:endParaRPr lang="en-US" altLang="ko-KR" sz="1200"/>
          </a:p>
          <a:p>
            <a:r>
              <a:rPr lang="ko-KR" altLang="en-US" sz="1200"/>
              <a:t>모든 컴포넌트들이</a:t>
            </a:r>
            <a:endParaRPr lang="en-US" altLang="ko-KR" sz="1200"/>
          </a:p>
          <a:p>
            <a:r>
              <a:rPr lang="ko-KR" altLang="en-US" sz="1200"/>
              <a:t>부착되는 공간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965601" y="4000504"/>
            <a:ext cx="3571900" cy="264320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6751551" y="3714752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JFrame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458721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프레임 만들기</a:t>
            </a:r>
            <a:r>
              <a:rPr lang="en-US" altLang="ko-KR"/>
              <a:t>, </a:t>
            </a:r>
            <a:r>
              <a:rPr lang="en-US" altLang="ko-KR" err="1"/>
              <a:t>JFrame</a:t>
            </a:r>
            <a:r>
              <a:rPr lang="en-US" altLang="ko-KR"/>
              <a:t> </a:t>
            </a:r>
            <a:r>
              <a:rPr lang="ko-KR" altLang="en-US"/>
              <a:t>클래스 상속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/>
              <a:t>스윙 프레임 </a:t>
            </a:r>
            <a:endParaRPr lang="en-US" altLang="ko-KR" sz="1800"/>
          </a:p>
          <a:p>
            <a:pPr lvl="1"/>
            <a:r>
              <a:rPr lang="en-US" altLang="ko-KR" sz="1600" err="1"/>
              <a:t>JFrame</a:t>
            </a:r>
            <a:r>
              <a:rPr lang="en-US" altLang="ko-KR" sz="1600"/>
              <a:t> </a:t>
            </a:r>
            <a:r>
              <a:rPr lang="ko-KR" altLang="en-US" sz="1600"/>
              <a:t>클래스를 상속받은 클래스 작성</a:t>
            </a:r>
            <a:endParaRPr lang="en-US" altLang="ko-KR" sz="1600"/>
          </a:p>
          <a:p>
            <a:pPr lvl="1"/>
            <a:r>
              <a:rPr lang="ko-KR" altLang="en-US" sz="1600"/>
              <a:t>프레임의 크기 반드시 지정</a:t>
            </a:r>
            <a:r>
              <a:rPr lang="en-US" altLang="ko-KR" sz="1600"/>
              <a:t> : </a:t>
            </a:r>
            <a:r>
              <a:rPr lang="en-US" altLang="ko-KR" sz="1600" err="1"/>
              <a:t>setSize</a:t>
            </a:r>
            <a:r>
              <a:rPr lang="en-US" altLang="ko-KR" sz="1600"/>
              <a:t>() </a:t>
            </a:r>
            <a:r>
              <a:rPr lang="ko-KR" altLang="en-US" sz="1600"/>
              <a:t>호출</a:t>
            </a:r>
            <a:endParaRPr lang="en-US" altLang="ko-KR" sz="1600"/>
          </a:p>
          <a:p>
            <a:pPr lvl="1"/>
            <a:r>
              <a:rPr lang="ko-KR" altLang="en-US" sz="1600"/>
              <a:t>프레임을 화면에 출력하는 코드 반드시 필요 </a:t>
            </a:r>
            <a:r>
              <a:rPr lang="en-US" altLang="ko-KR" sz="1600"/>
              <a:t>: </a:t>
            </a:r>
            <a:r>
              <a:rPr lang="en-US" altLang="ko-KR" sz="1600" err="1"/>
              <a:t>setVisible</a:t>
            </a:r>
            <a:r>
              <a:rPr lang="en-US" altLang="ko-KR" sz="1600"/>
              <a:t>(true) </a:t>
            </a:r>
            <a:r>
              <a:rPr lang="ko-KR" altLang="en-US" sz="1600"/>
              <a:t>호출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8139" y="2888664"/>
            <a:ext cx="3909083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/>
              <a:t>import </a:t>
            </a:r>
            <a:r>
              <a:rPr lang="en-US" altLang="ko-KR" sz="1400" err="1"/>
              <a:t>javax.swing</a:t>
            </a:r>
            <a:r>
              <a:rPr lang="en-US" altLang="ko-KR" sz="1400"/>
              <a:t>.*;</a:t>
            </a:r>
          </a:p>
          <a:p>
            <a:endParaRPr lang="en-US" altLang="ko-KR" sz="1400"/>
          </a:p>
          <a:p>
            <a:r>
              <a:rPr lang="en-US" altLang="ko-KR" sz="1400" b="1"/>
              <a:t>public class </a:t>
            </a:r>
            <a:r>
              <a:rPr lang="en-US" altLang="ko-KR" sz="1400" b="1" err="1"/>
              <a:t>MyFrame</a:t>
            </a:r>
            <a:r>
              <a:rPr lang="en-US" altLang="ko-KR" sz="1400" b="1"/>
              <a:t> extends </a:t>
            </a:r>
            <a:r>
              <a:rPr lang="en-US" altLang="ko-KR" sz="1400" b="1" err="1"/>
              <a:t>JFrame</a:t>
            </a:r>
            <a:r>
              <a:rPr lang="en-US" altLang="ko-KR" sz="1400" b="1"/>
              <a:t> </a:t>
            </a:r>
            <a:r>
              <a:rPr lang="en-US" altLang="ko-KR" sz="1400"/>
              <a:t>{</a:t>
            </a:r>
          </a:p>
          <a:p>
            <a:pPr defTabSz="271463"/>
            <a:r>
              <a:rPr lang="en-US" altLang="ko-KR" sz="1400"/>
              <a:t>	public MyFrame() {     </a:t>
            </a:r>
            <a:r>
              <a:rPr lang="en-US" altLang="ko-KR" sz="1400">
                <a:solidFill>
                  <a:srgbClr val="00B050"/>
                </a:solidFill>
              </a:rPr>
              <a:t>// </a:t>
            </a:r>
            <a:r>
              <a:rPr lang="ko-KR" altLang="en-US" sz="1400" err="1">
                <a:solidFill>
                  <a:srgbClr val="00B050"/>
                </a:solidFill>
              </a:rPr>
              <a:t>생성자</a:t>
            </a:r>
            <a:endParaRPr lang="en-US" altLang="ko-KR" sz="1400">
              <a:solidFill>
                <a:srgbClr val="00B050"/>
              </a:solidFill>
            </a:endParaRPr>
          </a:p>
          <a:p>
            <a:pPr defTabSz="271463"/>
            <a:r>
              <a:rPr lang="en-US" altLang="ko-KR" sz="1400"/>
              <a:t>		</a:t>
            </a:r>
            <a:r>
              <a:rPr lang="en-US" altLang="ko-KR" sz="1400" err="1"/>
              <a:t>setTitle</a:t>
            </a:r>
            <a:r>
              <a:rPr lang="en-US" altLang="ko-KR" sz="1400"/>
              <a:t>("300x300 </a:t>
            </a:r>
            <a:r>
              <a:rPr lang="ko-KR" altLang="en-US" sz="1400"/>
              <a:t>스윙</a:t>
            </a:r>
            <a:r>
              <a:rPr lang="en-US" altLang="ko-KR" sz="1400"/>
              <a:t> </a:t>
            </a:r>
            <a:r>
              <a:rPr lang="ko-KR" altLang="en-US" sz="1400"/>
              <a:t>프레임 만들기</a:t>
            </a:r>
            <a:r>
              <a:rPr lang="en-US" altLang="ko-KR" sz="1400"/>
              <a:t>");</a:t>
            </a:r>
          </a:p>
          <a:p>
            <a:pPr defTabSz="271463"/>
            <a:endParaRPr lang="en-US" altLang="ko-KR" sz="1400"/>
          </a:p>
          <a:p>
            <a:pPr defTabSz="271463"/>
            <a:r>
              <a:rPr lang="en-US" altLang="ko-KR" sz="1400"/>
              <a:t>		</a:t>
            </a:r>
            <a:r>
              <a:rPr lang="en-US" altLang="ko-KR" sz="1400" err="1"/>
              <a:t>setSize</a:t>
            </a:r>
            <a:r>
              <a:rPr lang="en-US" altLang="ko-KR" sz="1400"/>
              <a:t>(300, 300); </a:t>
            </a:r>
          </a:p>
          <a:p>
            <a:pPr defTabSz="271463"/>
            <a:endParaRPr lang="en-US" altLang="ko-KR" sz="1400"/>
          </a:p>
          <a:p>
            <a:pPr defTabSz="271463"/>
            <a:r>
              <a:rPr lang="en-US" altLang="ko-KR" sz="1400"/>
              <a:t>		</a:t>
            </a:r>
            <a:r>
              <a:rPr lang="en-US" altLang="ko-KR" sz="1400" err="1"/>
              <a:t>setVisible</a:t>
            </a:r>
            <a:r>
              <a:rPr lang="en-US" altLang="ko-KR" sz="1400"/>
              <a:t>(true);  </a:t>
            </a:r>
            <a:r>
              <a:rPr lang="en-US" altLang="ko-KR" sz="1400">
                <a:solidFill>
                  <a:srgbClr val="00B050"/>
                </a:solidFill>
              </a:rPr>
              <a:t>//</a:t>
            </a:r>
            <a:r>
              <a:rPr lang="ko-KR" altLang="en-US" sz="1400">
                <a:solidFill>
                  <a:srgbClr val="00B050"/>
                </a:solidFill>
              </a:rPr>
              <a:t>없으면 안 보임</a:t>
            </a:r>
            <a:endParaRPr lang="en-US" altLang="ko-KR" sz="1400">
              <a:solidFill>
                <a:srgbClr val="00B050"/>
              </a:solidFill>
            </a:endParaRPr>
          </a:p>
          <a:p>
            <a:pPr defTabSz="271463"/>
            <a:r>
              <a:rPr lang="en-US" altLang="ko-KR" sz="1400"/>
              <a:t>	}</a:t>
            </a:r>
          </a:p>
          <a:p>
            <a:pPr defTabSz="271463"/>
            <a:endParaRPr lang="en-US" altLang="ko-KR" sz="1400"/>
          </a:p>
          <a:p>
            <a:pPr defTabSz="271463"/>
            <a:r>
              <a:rPr lang="en-US" altLang="ko-KR" sz="1400"/>
              <a:t>	public static void main(String [] </a:t>
            </a:r>
            <a:r>
              <a:rPr lang="en-US" altLang="ko-KR" sz="1400" err="1"/>
              <a:t>args</a:t>
            </a:r>
            <a:r>
              <a:rPr lang="en-US" altLang="ko-KR" sz="1400"/>
              <a:t>) {</a:t>
            </a:r>
          </a:p>
          <a:p>
            <a:pPr defTabSz="271463"/>
            <a:r>
              <a:rPr lang="en-US" altLang="ko-KR" sz="1400"/>
              <a:t>		</a:t>
            </a:r>
            <a:r>
              <a:rPr lang="en-US" altLang="ko-KR" sz="1400" b="1" err="1"/>
              <a:t>MyFrame</a:t>
            </a:r>
            <a:r>
              <a:rPr lang="en-US" altLang="ko-KR" sz="1400" b="1"/>
              <a:t> mf = new </a:t>
            </a:r>
            <a:r>
              <a:rPr lang="en-US" altLang="ko-KR" sz="1400" b="1" err="1"/>
              <a:t>MyFrame</a:t>
            </a:r>
            <a:r>
              <a:rPr lang="en-US" altLang="ko-KR" sz="1400" b="1"/>
              <a:t>();</a:t>
            </a:r>
          </a:p>
          <a:p>
            <a:pPr defTabSz="271463"/>
            <a:r>
              <a:rPr lang="en-US" altLang="ko-KR" sz="1400"/>
              <a:t>	}</a:t>
            </a:r>
          </a:p>
          <a:p>
            <a:r>
              <a:rPr lang="en-US" altLang="ko-KR" sz="1400"/>
              <a:t>}</a:t>
            </a:r>
            <a:endParaRPr lang="ko-KR" alt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6729589" y="288231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타이틀</a:t>
            </a:r>
          </a:p>
        </p:txBody>
      </p:sp>
      <p:sp>
        <p:nvSpPr>
          <p:cNvPr id="14" name="왼쪽 중괄호 13"/>
          <p:cNvSpPr/>
          <p:nvPr/>
        </p:nvSpPr>
        <p:spPr>
          <a:xfrm rot="10800000">
            <a:off x="8282019" y="3305446"/>
            <a:ext cx="285752" cy="2071702"/>
          </a:xfrm>
          <a:prstGeom prst="leftBrace">
            <a:avLst>
              <a:gd name="adj1" fmla="val 7250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563162" y="4187408"/>
            <a:ext cx="545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300 </a:t>
            </a:r>
          </a:p>
          <a:p>
            <a:r>
              <a:rPr lang="ko-KR" altLang="en-US" sz="1400"/>
              <a:t>픽셀</a:t>
            </a:r>
          </a:p>
        </p:txBody>
      </p:sp>
      <p:sp>
        <p:nvSpPr>
          <p:cNvPr id="19" name="왼쪽 중괄호 18"/>
          <p:cNvSpPr/>
          <p:nvPr/>
        </p:nvSpPr>
        <p:spPr>
          <a:xfrm rot="16200000">
            <a:off x="7146417" y="4472019"/>
            <a:ext cx="142900" cy="2071702"/>
          </a:xfrm>
          <a:prstGeom prst="leftBrace">
            <a:avLst>
              <a:gd name="adj1" fmla="val 181250"/>
              <a:gd name="adj2" fmla="val 5051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896396" y="5590308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300 </a:t>
            </a:r>
            <a:r>
              <a:rPr lang="ko-KR" altLang="en-US" sz="1400"/>
              <a:t>픽셀</a:t>
            </a: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6512635" y="3036204"/>
            <a:ext cx="69357" cy="3207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사각형 설명선 21"/>
          <p:cNvSpPr/>
          <p:nvPr/>
        </p:nvSpPr>
        <p:spPr>
          <a:xfrm>
            <a:off x="463963" y="3029060"/>
            <a:ext cx="1311692" cy="442674"/>
          </a:xfrm>
          <a:prstGeom prst="wedgeRoundRectCallout">
            <a:avLst>
              <a:gd name="adj1" fmla="val 74299"/>
              <a:gd name="adj2" fmla="val 544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err="1"/>
              <a:t>JFrame</a:t>
            </a:r>
            <a:r>
              <a:rPr lang="ko-KR" altLang="en-US" sz="1000"/>
              <a:t>을 상속받은</a:t>
            </a:r>
            <a:endParaRPr lang="en-US" altLang="ko-KR" sz="1000"/>
          </a:p>
          <a:p>
            <a:r>
              <a:rPr lang="ko-KR" altLang="en-US" sz="1000"/>
              <a:t> </a:t>
            </a:r>
            <a:r>
              <a:rPr lang="en-US" altLang="ko-KR" sz="1000" err="1"/>
              <a:t>MyFrame</a:t>
            </a:r>
            <a:r>
              <a:rPr lang="en-US" altLang="ko-KR" sz="1000"/>
              <a:t> </a:t>
            </a:r>
            <a:r>
              <a:rPr lang="ko-KR" altLang="en-US" sz="1000"/>
              <a:t>작성</a:t>
            </a: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802981" y="3766080"/>
            <a:ext cx="896015" cy="272415"/>
          </a:xfrm>
          <a:prstGeom prst="wedgeRoundRectCallout">
            <a:avLst>
              <a:gd name="adj1" fmla="val 151727"/>
              <a:gd name="adj2" fmla="val -610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00"/>
              <a:t>타이틀 설정</a:t>
            </a: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802981" y="4298397"/>
            <a:ext cx="1194787" cy="272415"/>
          </a:xfrm>
          <a:prstGeom prst="wedgeRoundRectCallout">
            <a:avLst>
              <a:gd name="adj1" fmla="val 104879"/>
              <a:gd name="adj2" fmla="val -340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00"/>
              <a:t>프레임 크기 지정</a:t>
            </a: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395536" y="4821140"/>
            <a:ext cx="1584177" cy="272415"/>
          </a:xfrm>
          <a:prstGeom prst="wedgeRoundRectCallout">
            <a:avLst>
              <a:gd name="adj1" fmla="val 89966"/>
              <a:gd name="adj2" fmla="val -627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/>
              <a:t>프레임을 화면에  출력</a:t>
            </a: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463963" y="5794638"/>
            <a:ext cx="1230866" cy="442674"/>
          </a:xfrm>
          <a:prstGeom prst="wedgeRoundRectCallout">
            <a:avLst>
              <a:gd name="adj1" fmla="val 122948"/>
              <a:gd name="adj2" fmla="val -8533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err="1"/>
              <a:t>MyFrame</a:t>
            </a:r>
            <a:r>
              <a:rPr lang="en-US" altLang="ko-KR" sz="1000"/>
              <a:t> </a:t>
            </a:r>
            <a:r>
              <a:rPr lang="ko-KR" altLang="en-US" sz="1000"/>
              <a:t>객체 즉</a:t>
            </a:r>
            <a:endParaRPr lang="en-US" altLang="ko-KR" sz="1000"/>
          </a:p>
          <a:p>
            <a:r>
              <a:rPr lang="ko-KR" altLang="en-US" sz="1000"/>
              <a:t>스윙 프레임 생성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713" y="3296233"/>
            <a:ext cx="2088994" cy="21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1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예제 </a:t>
            </a:r>
            <a:r>
              <a:rPr lang="en-US" altLang="ko-KR"/>
              <a:t>8-1 : 300x300 </a:t>
            </a:r>
            <a:r>
              <a:rPr lang="ko-KR" altLang="en-US"/>
              <a:t>크기의 스윙 프레임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55576" y="1412776"/>
            <a:ext cx="4575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accent2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300×300 </a:t>
            </a:r>
            <a:r>
              <a:rPr lang="ko-KR" altLang="en-US">
                <a:solidFill>
                  <a:schemeClr val="accent2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크기의 스윙 프레임을 만들어라</a:t>
            </a:r>
            <a:r>
              <a:rPr lang="en-US" altLang="ko-KR">
                <a:solidFill>
                  <a:schemeClr val="accent2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ko-KR" altLang="en-US">
              <a:solidFill>
                <a:schemeClr val="accent2">
                  <a:lumMod val="7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27584" y="1871951"/>
            <a:ext cx="4572000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400"/>
              <a:t>import </a:t>
            </a:r>
            <a:r>
              <a:rPr lang="en-US" altLang="ko-KR" sz="1400" err="1"/>
              <a:t>javax.swing</a:t>
            </a:r>
            <a:r>
              <a:rPr lang="en-US" altLang="ko-KR" sz="1400"/>
              <a:t>.*;</a:t>
            </a:r>
          </a:p>
          <a:p>
            <a:pPr defTabSz="180000"/>
            <a:endParaRPr lang="en-US" altLang="ko-KR" sz="1400"/>
          </a:p>
          <a:p>
            <a:pPr defTabSz="180000"/>
            <a:r>
              <a:rPr lang="en-US" altLang="ko-KR" sz="1400" b="1"/>
              <a:t>public class </a:t>
            </a:r>
            <a:r>
              <a:rPr lang="en-US" altLang="ko-KR" sz="1400" b="1" err="1"/>
              <a:t>MyFrame</a:t>
            </a:r>
            <a:r>
              <a:rPr lang="en-US" altLang="ko-KR" sz="1400" b="1"/>
              <a:t> extends </a:t>
            </a:r>
            <a:r>
              <a:rPr lang="en-US" altLang="ko-KR" sz="1400" b="1" err="1"/>
              <a:t>JFrame</a:t>
            </a:r>
            <a:r>
              <a:rPr lang="en-US" altLang="ko-KR" sz="1400" b="1"/>
              <a:t> </a:t>
            </a:r>
            <a:r>
              <a:rPr lang="en-US" altLang="ko-KR" sz="1400"/>
              <a:t>{</a:t>
            </a:r>
          </a:p>
          <a:p>
            <a:pPr defTabSz="180000"/>
            <a:r>
              <a:rPr lang="en-US" altLang="ko-KR" sz="1400"/>
              <a:t>	public</a:t>
            </a:r>
            <a:r>
              <a:rPr lang="ko-KR" altLang="en-US" sz="1400"/>
              <a:t> </a:t>
            </a:r>
            <a:r>
              <a:rPr lang="en-US" altLang="ko-KR" sz="1400"/>
              <a:t>MyFrame() {</a:t>
            </a:r>
          </a:p>
          <a:p>
            <a:pPr defTabSz="180000"/>
            <a:r>
              <a:rPr lang="en-US" altLang="ko-KR" sz="1400"/>
              <a:t>		</a:t>
            </a:r>
            <a:r>
              <a:rPr lang="en-US" altLang="ko-KR" sz="1400" err="1"/>
              <a:t>setTitle</a:t>
            </a:r>
            <a:r>
              <a:rPr lang="en-US" altLang="ko-KR" sz="1400"/>
              <a:t>("300x300 </a:t>
            </a:r>
            <a:r>
              <a:rPr lang="ko-KR" altLang="en-US" sz="1400"/>
              <a:t>스윙 프레임 만들기</a:t>
            </a:r>
            <a:r>
              <a:rPr lang="en-US" altLang="ko-KR" sz="1400"/>
              <a:t>");</a:t>
            </a:r>
          </a:p>
          <a:p>
            <a:pPr defTabSz="180000"/>
            <a:r>
              <a:rPr lang="en-US" altLang="ko-KR" sz="1400"/>
              <a:t>		</a:t>
            </a:r>
            <a:r>
              <a:rPr lang="en-US" altLang="ko-KR" sz="1400" err="1"/>
              <a:t>setSize</a:t>
            </a:r>
            <a:r>
              <a:rPr lang="en-US" altLang="ko-KR" sz="1400"/>
              <a:t>(300,300); // </a:t>
            </a:r>
            <a:r>
              <a:rPr lang="ko-KR" altLang="en-US" sz="1400"/>
              <a:t>프레임 크기 </a:t>
            </a:r>
            <a:r>
              <a:rPr lang="en-US" altLang="ko-KR" sz="1400"/>
              <a:t>300x300</a:t>
            </a:r>
          </a:p>
          <a:p>
            <a:pPr defTabSz="180000"/>
            <a:r>
              <a:rPr lang="en-US" altLang="ko-KR" sz="1400"/>
              <a:t>		</a:t>
            </a:r>
            <a:r>
              <a:rPr lang="en-US" altLang="ko-KR" sz="1400" err="1"/>
              <a:t>setVisible</a:t>
            </a:r>
            <a:r>
              <a:rPr lang="en-US" altLang="ko-KR" sz="1400"/>
              <a:t>(true); // </a:t>
            </a:r>
            <a:r>
              <a:rPr lang="ko-KR" altLang="en-US" sz="1400"/>
              <a:t>프레임 출력</a:t>
            </a:r>
          </a:p>
          <a:p>
            <a:pPr defTabSz="180000"/>
            <a:r>
              <a:rPr lang="en-US" altLang="ko-KR" sz="1400"/>
              <a:t>	}</a:t>
            </a:r>
          </a:p>
          <a:p>
            <a:pPr defTabSz="180000"/>
            <a:endParaRPr lang="en-US" altLang="ko-KR" sz="1400"/>
          </a:p>
          <a:p>
            <a:pPr defTabSz="180000"/>
            <a:r>
              <a:rPr lang="en-US" altLang="ko-KR" sz="1400"/>
              <a:t>	public static void main(String[] </a:t>
            </a:r>
            <a:r>
              <a:rPr lang="en-US" altLang="ko-KR" sz="1400" err="1"/>
              <a:t>args</a:t>
            </a:r>
            <a:r>
              <a:rPr lang="en-US" altLang="ko-KR" sz="1400"/>
              <a:t>) {</a:t>
            </a:r>
          </a:p>
          <a:p>
            <a:pPr defTabSz="180000"/>
            <a:r>
              <a:rPr lang="en-US" altLang="ko-KR" sz="1400"/>
              <a:t>		</a:t>
            </a:r>
            <a:r>
              <a:rPr lang="en-US" altLang="ko-KR" sz="1400" err="1"/>
              <a:t>MyFrame</a:t>
            </a:r>
            <a:r>
              <a:rPr lang="en-US" altLang="ko-KR" sz="1400"/>
              <a:t> frame = </a:t>
            </a:r>
            <a:r>
              <a:rPr lang="en-US" altLang="ko-KR" sz="1400" b="1"/>
              <a:t>new </a:t>
            </a:r>
            <a:r>
              <a:rPr lang="en-US" altLang="ko-KR" sz="1400" b="1" err="1"/>
              <a:t>MyFrame</a:t>
            </a:r>
            <a:r>
              <a:rPr lang="en-US" altLang="ko-KR" sz="1400" b="1"/>
              <a:t>()</a:t>
            </a:r>
            <a:r>
              <a:rPr lang="en-US" altLang="ko-KR" sz="1400"/>
              <a:t>;</a:t>
            </a:r>
          </a:p>
          <a:p>
            <a:pPr defTabSz="180000"/>
            <a:r>
              <a:rPr lang="en-US" altLang="ko-KR" sz="1400"/>
              <a:t>	}</a:t>
            </a:r>
          </a:p>
          <a:p>
            <a:pPr defTabSz="180000"/>
            <a:r>
              <a:rPr lang="en-US" altLang="ko-KR" sz="1400"/>
              <a:t>}</a:t>
            </a:r>
            <a:endParaRPr lang="ko-KR" altLang="en-US" sz="14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988840"/>
            <a:ext cx="2592288" cy="266146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403648" y="5589240"/>
            <a:ext cx="5886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FF0000"/>
                </a:solidFill>
              </a:rPr>
              <a:t>프레임에서 </a:t>
            </a:r>
            <a:r>
              <a:rPr lang="en-US" altLang="ko-KR" sz="1600">
                <a:solidFill>
                  <a:srgbClr val="FF0000"/>
                </a:solidFill>
              </a:rPr>
              <a:t>x</a:t>
            </a:r>
            <a:r>
              <a:rPr lang="ko-KR" altLang="en-US" sz="1600">
                <a:solidFill>
                  <a:srgbClr val="FF0000"/>
                </a:solidFill>
              </a:rPr>
              <a:t>를 클릭해도 끝나지 않음</a:t>
            </a:r>
            <a:r>
              <a:rPr lang="en-US" altLang="ko-KR" sz="1600">
                <a:solidFill>
                  <a:srgbClr val="FF0000"/>
                </a:solidFill>
              </a:rPr>
              <a:t>. </a:t>
            </a:r>
            <a:r>
              <a:rPr lang="ko-KR" altLang="en-US" sz="1600">
                <a:solidFill>
                  <a:srgbClr val="FF0000"/>
                </a:solidFill>
              </a:rPr>
              <a:t>우측 빨간색 버튼 클릭</a:t>
            </a:r>
            <a:r>
              <a:rPr lang="en-US" altLang="ko-KR" sz="1600">
                <a:solidFill>
                  <a:srgbClr val="FF0000"/>
                </a:solidFill>
              </a:rPr>
              <a:t>!</a:t>
            </a:r>
            <a:endParaRPr lang="ko-KR" altLang="en-US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529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스윙 응용프로그램에서 </a:t>
            </a:r>
            <a:r>
              <a:rPr lang="en-US" altLang="ko-KR"/>
              <a:t>main()</a:t>
            </a:r>
            <a:r>
              <a:rPr lang="ko-KR" altLang="en-US"/>
              <a:t>의 기능과 위치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스윙 응용프로그램에서 </a:t>
            </a:r>
            <a:r>
              <a:rPr lang="en-US" altLang="ko-KR"/>
              <a:t>main()</a:t>
            </a:r>
            <a:r>
              <a:rPr lang="ko-KR" altLang="en-US"/>
              <a:t>의 기능 최소화 </a:t>
            </a:r>
            <a:r>
              <a:rPr lang="ko-KR" altLang="en-US" err="1"/>
              <a:t>바람직</a:t>
            </a:r>
            <a:endParaRPr lang="en-US" altLang="ko-KR"/>
          </a:p>
          <a:p>
            <a:pPr lvl="1"/>
            <a:r>
              <a:rPr lang="ko-KR" altLang="en-US"/>
              <a:t>스윙 응용프로그램이 실행되는 시작점으로서의 기능만</a:t>
            </a:r>
            <a:endParaRPr lang="en-US" altLang="ko-KR"/>
          </a:p>
          <a:p>
            <a:pPr lvl="1"/>
            <a:r>
              <a:rPr lang="ko-KR" altLang="en-US"/>
              <a:t>스윙 프레임을 생성하는 정도의 코드로 최소화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640" y="2780928"/>
            <a:ext cx="554461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/>
              <a:t>public static void main(String [] </a:t>
            </a:r>
            <a:r>
              <a:rPr lang="en-US" altLang="ko-KR" sz="1400" err="1"/>
              <a:t>args</a:t>
            </a:r>
            <a:r>
              <a:rPr lang="en-US" altLang="ko-KR" sz="1400"/>
              <a:t>) {</a:t>
            </a:r>
          </a:p>
          <a:p>
            <a:pPr defTabSz="180000"/>
            <a:r>
              <a:rPr lang="en-US" altLang="ko-KR" sz="1400"/>
              <a:t>	</a:t>
            </a:r>
            <a:r>
              <a:rPr lang="en-US" altLang="ko-KR" sz="1400" err="1"/>
              <a:t>MyFrame</a:t>
            </a:r>
            <a:r>
              <a:rPr lang="en-US" altLang="ko-KR" sz="1400"/>
              <a:t> frame = new </a:t>
            </a:r>
            <a:r>
              <a:rPr lang="en-US" altLang="ko-KR" sz="1400" err="1"/>
              <a:t>MyFrame</a:t>
            </a:r>
            <a:r>
              <a:rPr lang="en-US" altLang="ko-KR" sz="1400"/>
              <a:t>(); // </a:t>
            </a:r>
            <a:r>
              <a:rPr lang="ko-KR" altLang="en-US" sz="1400"/>
              <a:t>스윙 프레임 생성</a:t>
            </a:r>
          </a:p>
          <a:p>
            <a:pPr defTabSz="180000"/>
            <a:r>
              <a:rPr lang="en-US" altLang="ko-KR" sz="1400"/>
              <a:t>}</a:t>
            </a:r>
            <a:endParaRPr lang="ko-KR" altLang="en-US" sz="1400"/>
          </a:p>
        </p:txBody>
      </p:sp>
      <p:sp>
        <p:nvSpPr>
          <p:cNvPr id="6" name="TextBox 5"/>
          <p:cNvSpPr txBox="1"/>
          <p:nvPr/>
        </p:nvSpPr>
        <p:spPr>
          <a:xfrm>
            <a:off x="971600" y="5517232"/>
            <a:ext cx="5731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FF0000"/>
                </a:solidFill>
              </a:rPr>
              <a:t>프레임이 살아 있는 이유</a:t>
            </a:r>
            <a:r>
              <a:rPr lang="en-US" altLang="ko-KR" sz="1600">
                <a:solidFill>
                  <a:srgbClr val="FF0000"/>
                </a:solidFill>
              </a:rPr>
              <a:t>: </a:t>
            </a:r>
            <a:r>
              <a:rPr lang="ko-KR" altLang="en-US" sz="1600">
                <a:solidFill>
                  <a:srgbClr val="FF0000"/>
                </a:solidFill>
              </a:rPr>
              <a:t>이벤트 처리 </a:t>
            </a:r>
            <a:r>
              <a:rPr lang="ko-KR" altLang="en-US" sz="1600" err="1">
                <a:solidFill>
                  <a:srgbClr val="FF0000"/>
                </a:solidFill>
              </a:rPr>
              <a:t>스레드를</a:t>
            </a:r>
            <a:r>
              <a:rPr lang="ko-KR" altLang="en-US" sz="1600">
                <a:solidFill>
                  <a:srgbClr val="FF0000"/>
                </a:solidFill>
              </a:rPr>
              <a:t> 만들기 때문</a:t>
            </a:r>
          </a:p>
        </p:txBody>
      </p:sp>
    </p:spTree>
    <p:extLst>
      <p:ext uri="{BB962C8B-B14F-4D97-AF65-F5344CB8AC3E}">
        <p14:creationId xmlns:p14="http://schemas.microsoft.com/office/powerpoint/2010/main" val="651995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프레임에 컴포넌트 붙이기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>
          <a:xfrm>
            <a:off x="179512" y="1340768"/>
            <a:ext cx="8153400" cy="5040560"/>
          </a:xfrm>
        </p:spPr>
        <p:txBody>
          <a:bodyPr>
            <a:noAutofit/>
          </a:bodyPr>
          <a:lstStyle/>
          <a:p>
            <a:pPr lvl="1"/>
            <a:r>
              <a:rPr lang="ko-KR" altLang="en-US" sz="1800"/>
              <a:t>타이틀 달기</a:t>
            </a:r>
            <a:endParaRPr lang="en-US" altLang="ko-KR" sz="1800"/>
          </a:p>
          <a:p>
            <a:pPr lvl="2"/>
            <a:r>
              <a:rPr lang="en-US" altLang="ko-KR" sz="1600"/>
              <a:t>super()</a:t>
            </a:r>
            <a:r>
              <a:rPr lang="ko-KR" altLang="en-US" sz="1600"/>
              <a:t>나 </a:t>
            </a:r>
            <a:r>
              <a:rPr lang="en-US" altLang="ko-KR" sz="1600" err="1"/>
              <a:t>setTitle</a:t>
            </a:r>
            <a:r>
              <a:rPr lang="en-US" altLang="ko-KR" sz="1600"/>
              <a:t>() </a:t>
            </a:r>
            <a:r>
              <a:rPr lang="ko-KR" altLang="en-US" sz="1600"/>
              <a:t>이용</a:t>
            </a:r>
            <a:endParaRPr lang="en-US" altLang="ko-KR" sz="1600"/>
          </a:p>
          <a:p>
            <a:pPr lvl="1"/>
            <a:endParaRPr lang="en-US" altLang="ko-KR" sz="1800"/>
          </a:p>
          <a:p>
            <a:pPr lvl="1"/>
            <a:r>
              <a:rPr lang="ko-KR" altLang="en-US" sz="1800" err="1"/>
              <a:t>컨텐트팬에</a:t>
            </a:r>
            <a:r>
              <a:rPr lang="ko-KR" altLang="en-US" sz="1800"/>
              <a:t> 컴포넌트 달기</a:t>
            </a:r>
            <a:endParaRPr lang="en-US" altLang="ko-KR" sz="1800"/>
          </a:p>
          <a:p>
            <a:pPr lvl="2"/>
            <a:r>
              <a:rPr lang="ko-KR" altLang="en-US" sz="1600" err="1"/>
              <a:t>컨텐트팬이란</a:t>
            </a:r>
            <a:r>
              <a:rPr lang="en-US" altLang="ko-KR" sz="1600"/>
              <a:t>? </a:t>
            </a:r>
          </a:p>
          <a:p>
            <a:pPr marL="685800" lvl="2" indent="0">
              <a:buNone/>
            </a:pPr>
            <a:r>
              <a:rPr lang="en-US" altLang="ko-KR" sz="1600"/>
              <a:t>    - </a:t>
            </a:r>
            <a:r>
              <a:rPr lang="ko-KR" altLang="en-US" sz="1600"/>
              <a:t>스윙 컴포넌트들이 부착되는 공간</a:t>
            </a:r>
            <a:endParaRPr lang="en-US" altLang="ko-KR" sz="1600"/>
          </a:p>
          <a:p>
            <a:pPr lvl="2"/>
            <a:endParaRPr lang="en-US" altLang="ko-KR" sz="1600"/>
          </a:p>
          <a:p>
            <a:pPr lvl="2"/>
            <a:r>
              <a:rPr lang="ko-KR" altLang="en-US" sz="1600" err="1"/>
              <a:t>컨텐트팬</a:t>
            </a:r>
            <a:r>
              <a:rPr lang="ko-KR" altLang="en-US" sz="1600"/>
              <a:t> 알아내기</a:t>
            </a:r>
            <a:endParaRPr lang="en-US" altLang="ko-KR" sz="1600"/>
          </a:p>
          <a:p>
            <a:pPr marL="685800" lvl="2" indent="0">
              <a:buNone/>
            </a:pPr>
            <a:r>
              <a:rPr lang="en-US" altLang="ko-KR" sz="1600"/>
              <a:t>   </a:t>
            </a:r>
            <a:r>
              <a:rPr lang="ko-KR" altLang="en-US" sz="1600"/>
              <a:t> </a:t>
            </a:r>
            <a:r>
              <a:rPr lang="en-US" altLang="ko-KR" sz="1600"/>
              <a:t>– </a:t>
            </a:r>
            <a:r>
              <a:rPr lang="ko-KR" altLang="en-US" sz="1600"/>
              <a:t>스윙 프레임에 붙은</a:t>
            </a:r>
            <a:endParaRPr lang="en-US" altLang="ko-KR" sz="1600"/>
          </a:p>
          <a:p>
            <a:pPr marL="685800" lvl="2" indent="0">
              <a:buNone/>
            </a:pPr>
            <a:r>
              <a:rPr lang="en-US" altLang="ko-KR" sz="1600"/>
              <a:t>     </a:t>
            </a:r>
            <a:r>
              <a:rPr lang="ko-KR" altLang="en-US" sz="1600"/>
              <a:t> 디폴트 </a:t>
            </a:r>
            <a:r>
              <a:rPr lang="ko-KR" altLang="en-US" sz="1600" err="1"/>
              <a:t>컨텐트팬</a:t>
            </a:r>
            <a:r>
              <a:rPr lang="ko-KR" altLang="en-US" sz="1600"/>
              <a:t> 알아내기</a:t>
            </a:r>
            <a:endParaRPr lang="en-US" altLang="ko-KR" sz="1600"/>
          </a:p>
          <a:p>
            <a:pPr lvl="2"/>
            <a:endParaRPr lang="en-US" altLang="ko-KR" sz="1600"/>
          </a:p>
          <a:p>
            <a:pPr lvl="2"/>
            <a:r>
              <a:rPr lang="ko-KR" altLang="en-US" sz="1600" err="1"/>
              <a:t>컨텐트팬에</a:t>
            </a:r>
            <a:r>
              <a:rPr lang="ko-KR" altLang="en-US" sz="1600"/>
              <a:t> 컴포넌트 붙이기</a:t>
            </a:r>
            <a:endParaRPr lang="en-US" altLang="ko-KR" sz="1600"/>
          </a:p>
          <a:p>
            <a:pPr lvl="2"/>
            <a:endParaRPr lang="en-US" altLang="ko-KR" sz="1600"/>
          </a:p>
          <a:p>
            <a:pPr lvl="2"/>
            <a:r>
              <a:rPr lang="ko-KR" altLang="en-US" sz="1600" err="1"/>
              <a:t>컨텐트팬</a:t>
            </a:r>
            <a:r>
              <a:rPr lang="ko-KR" altLang="en-US" sz="1600"/>
              <a:t> 변경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797136" y="2744684"/>
            <a:ext cx="3879320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/>
              <a:t>public class </a:t>
            </a:r>
            <a:r>
              <a:rPr lang="en-US" altLang="ko-KR" sz="1200" err="1"/>
              <a:t>MyFrame</a:t>
            </a:r>
            <a:r>
              <a:rPr lang="en-US" altLang="ko-KR" sz="1200"/>
              <a:t> extends </a:t>
            </a:r>
            <a:r>
              <a:rPr lang="en-US" altLang="ko-KR" sz="1200" err="1"/>
              <a:t>JFrame</a:t>
            </a:r>
            <a:r>
              <a:rPr lang="en-US" altLang="ko-KR" sz="1200"/>
              <a:t> {</a:t>
            </a:r>
          </a:p>
          <a:p>
            <a:pPr defTabSz="180000"/>
            <a:r>
              <a:rPr lang="en-US" altLang="ko-KR" sz="1200"/>
              <a:t>	</a:t>
            </a:r>
            <a:r>
              <a:rPr lang="en-US" altLang="ko-KR" sz="1200" err="1"/>
              <a:t>MyFrame</a:t>
            </a:r>
            <a:r>
              <a:rPr lang="en-US" altLang="ko-KR" sz="1200"/>
              <a:t>() {</a:t>
            </a:r>
          </a:p>
          <a:p>
            <a:pPr defTabSz="180000"/>
            <a:r>
              <a:rPr lang="en-US" altLang="ko-KR" sz="1200"/>
              <a:t>		...</a:t>
            </a:r>
          </a:p>
          <a:p>
            <a:pPr defTabSz="180000"/>
            <a:r>
              <a:rPr lang="en-US" altLang="ko-KR" sz="1200"/>
              <a:t>		// </a:t>
            </a:r>
            <a:r>
              <a:rPr lang="ko-KR" altLang="en-US" sz="1200"/>
              <a:t>프레임의 </a:t>
            </a:r>
            <a:r>
              <a:rPr lang="ko-KR" altLang="en-US" sz="1200" err="1"/>
              <a:t>컨텐트팬을</a:t>
            </a:r>
            <a:r>
              <a:rPr lang="ko-KR" altLang="en-US" sz="1200"/>
              <a:t> 알아낸다</a:t>
            </a:r>
            <a:r>
              <a:rPr lang="en-US" altLang="ko-KR" sz="1200"/>
              <a:t>.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b="1"/>
              <a:t>Container </a:t>
            </a:r>
            <a:r>
              <a:rPr lang="en-US" altLang="ko-KR" sz="1200" b="1" err="1"/>
              <a:t>contentPane</a:t>
            </a:r>
            <a:r>
              <a:rPr lang="en-US" altLang="ko-KR" sz="1200" b="1"/>
              <a:t> = </a:t>
            </a:r>
            <a:r>
              <a:rPr lang="en-US" altLang="ko-KR" sz="1200" b="1" err="1"/>
              <a:t>getContentPane</a:t>
            </a:r>
            <a:r>
              <a:rPr lang="en-US" altLang="ko-KR" sz="1200" b="1"/>
              <a:t>(); </a:t>
            </a:r>
          </a:p>
          <a:p>
            <a:pPr defTabSz="180000"/>
            <a:r>
              <a:rPr lang="en-US" altLang="ko-KR" sz="1200"/>
              <a:t>	}</a:t>
            </a:r>
          </a:p>
          <a:p>
            <a:pPr defTabSz="180000"/>
            <a:r>
              <a:rPr lang="en-US" altLang="ko-KR" sz="1200"/>
              <a:t>	...</a:t>
            </a:r>
          </a:p>
          <a:p>
            <a:pPr defTabSz="180000"/>
            <a:r>
              <a:rPr lang="en-US" altLang="ko-KR" sz="1200"/>
              <a:t>}</a:t>
            </a:r>
            <a:endParaRPr lang="ko-KR" altLang="en-US" sz="1200" b="1"/>
          </a:p>
        </p:txBody>
      </p:sp>
      <p:sp>
        <p:nvSpPr>
          <p:cNvPr id="6" name="TextBox 5"/>
          <p:cNvSpPr txBox="1"/>
          <p:nvPr/>
        </p:nvSpPr>
        <p:spPr>
          <a:xfrm>
            <a:off x="4797136" y="5517232"/>
            <a:ext cx="386336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/>
              <a:t>class </a:t>
            </a:r>
            <a:r>
              <a:rPr lang="en-US" altLang="ko-KR" sz="1200" err="1"/>
              <a:t>MyPanel</a:t>
            </a:r>
            <a:r>
              <a:rPr lang="en-US" altLang="ko-KR" sz="1200"/>
              <a:t> extends </a:t>
            </a:r>
            <a:r>
              <a:rPr lang="en-US" altLang="ko-KR" sz="1200" err="1"/>
              <a:t>JPanel</a:t>
            </a:r>
            <a:r>
              <a:rPr lang="en-US" altLang="ko-KR" sz="1200"/>
              <a:t> {</a:t>
            </a:r>
          </a:p>
          <a:p>
            <a:pPr defTabSz="180000"/>
            <a:r>
              <a:rPr lang="en-US" altLang="ko-KR" sz="1200"/>
              <a:t>	... // </a:t>
            </a:r>
            <a:r>
              <a:rPr lang="en-US" altLang="ko-KR" sz="1200" err="1"/>
              <a:t>JPanel</a:t>
            </a:r>
            <a:r>
              <a:rPr lang="ko-KR" altLang="en-US" sz="1200"/>
              <a:t>을 상속받은 패널을 구현한다</a:t>
            </a:r>
            <a:r>
              <a:rPr lang="en-US" altLang="ko-KR" sz="1200"/>
              <a:t>.</a:t>
            </a:r>
          </a:p>
          <a:p>
            <a:pPr defTabSz="180000"/>
            <a:r>
              <a:rPr lang="en-US" altLang="ko-KR" sz="1200"/>
              <a:t>}</a:t>
            </a:r>
          </a:p>
          <a:p>
            <a:pPr defTabSz="180000"/>
            <a:r>
              <a:rPr lang="en-US" altLang="ko-KR" sz="1200"/>
              <a:t>// frame</a:t>
            </a:r>
            <a:r>
              <a:rPr lang="ko-KR" altLang="en-US" sz="1200"/>
              <a:t>의 </a:t>
            </a:r>
            <a:r>
              <a:rPr lang="ko-KR" altLang="en-US" sz="1200" err="1"/>
              <a:t>컨텐트팬을</a:t>
            </a:r>
            <a:r>
              <a:rPr lang="ko-KR" altLang="en-US" sz="1200"/>
              <a:t> </a:t>
            </a:r>
            <a:r>
              <a:rPr lang="en-US" altLang="ko-KR" sz="1200" err="1"/>
              <a:t>MyPanel</a:t>
            </a:r>
            <a:r>
              <a:rPr lang="en-US" altLang="ko-KR" sz="1200"/>
              <a:t> </a:t>
            </a:r>
            <a:r>
              <a:rPr lang="ko-KR" altLang="en-US" sz="1200"/>
              <a:t>객체로 변경</a:t>
            </a:r>
            <a:endParaRPr lang="en-US" altLang="ko-KR" sz="1200"/>
          </a:p>
          <a:p>
            <a:pPr defTabSz="180000"/>
            <a:r>
              <a:rPr lang="en-US" altLang="ko-KR" sz="1200" b="1" err="1"/>
              <a:t>frame.setContentPane</a:t>
            </a:r>
            <a:r>
              <a:rPr lang="en-US" altLang="ko-KR" sz="1200" b="1"/>
              <a:t>(new </a:t>
            </a:r>
            <a:r>
              <a:rPr lang="en-US" altLang="ko-KR" sz="1200" b="1" err="1"/>
              <a:t>MyPanel</a:t>
            </a:r>
            <a:r>
              <a:rPr lang="en-US" altLang="ko-KR" sz="1200" b="1"/>
              <a:t>());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061096" y="1414517"/>
            <a:ext cx="223224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err="1"/>
              <a:t>MyFrame</a:t>
            </a:r>
            <a:r>
              <a:rPr lang="en-US" altLang="ko-KR" sz="1200"/>
              <a:t>() { // </a:t>
            </a:r>
            <a:r>
              <a:rPr lang="ko-KR" altLang="en-US" sz="1200" err="1"/>
              <a:t>생성자</a:t>
            </a:r>
            <a:endParaRPr lang="ko-KR" altLang="en-US" sz="1200"/>
          </a:p>
          <a:p>
            <a:pPr defTabSz="180000"/>
            <a:r>
              <a:rPr lang="en-US" altLang="ko-KR" sz="1200"/>
              <a:t>	super("</a:t>
            </a:r>
            <a:r>
              <a:rPr lang="ko-KR" altLang="en-US" sz="1200"/>
              <a:t>타이틀문자열</a:t>
            </a:r>
            <a:r>
              <a:rPr lang="en-US" altLang="ko-KR" sz="1200"/>
              <a:t>"); </a:t>
            </a:r>
            <a:endParaRPr lang="ko-KR" altLang="en-US" sz="1200"/>
          </a:p>
          <a:p>
            <a:pPr defTabSz="180000"/>
            <a:r>
              <a:rPr lang="en-US" altLang="ko-KR" sz="1200"/>
              <a:t>}</a:t>
            </a:r>
            <a:endParaRPr lang="ko-KR" altLang="en-US" sz="1200" b="1">
              <a:latin typeface="+mj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97136" y="4582869"/>
            <a:ext cx="3863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/>
              <a:t>// </a:t>
            </a:r>
            <a:r>
              <a:rPr lang="ko-KR" altLang="en-US" sz="1200"/>
              <a:t>버튼 컴포넌트 생성</a:t>
            </a:r>
          </a:p>
          <a:p>
            <a:r>
              <a:rPr lang="en-US" altLang="ko-KR" sz="1200" err="1"/>
              <a:t>JButton</a:t>
            </a:r>
            <a:r>
              <a:rPr lang="en-US" altLang="ko-KR" sz="1200"/>
              <a:t> button = new </a:t>
            </a:r>
            <a:r>
              <a:rPr lang="en-US" altLang="ko-KR" sz="1200" err="1"/>
              <a:t>JButton</a:t>
            </a:r>
            <a:r>
              <a:rPr lang="en-US" altLang="ko-KR" sz="1200"/>
              <a:t>("Click");</a:t>
            </a:r>
          </a:p>
          <a:p>
            <a:r>
              <a:rPr lang="en-US" altLang="ko-KR" sz="1200" b="1" err="1"/>
              <a:t>contentPane.add</a:t>
            </a:r>
            <a:r>
              <a:rPr lang="en-US" altLang="ko-KR" sz="1200" b="1"/>
              <a:t>(button); </a:t>
            </a:r>
            <a:r>
              <a:rPr lang="en-US" altLang="ko-KR" sz="1200"/>
              <a:t>// </a:t>
            </a:r>
            <a:r>
              <a:rPr lang="ko-KR" altLang="en-US" sz="1200" err="1"/>
              <a:t>컨텐트팬에</a:t>
            </a:r>
            <a:r>
              <a:rPr lang="ko-KR" altLang="en-US" sz="1200"/>
              <a:t> 버튼 부착</a:t>
            </a:r>
            <a:endParaRPr lang="ko-KR" altLang="en-US" sz="1200" b="1"/>
          </a:p>
        </p:txBody>
      </p:sp>
      <p:sp>
        <p:nvSpPr>
          <p:cNvPr id="11" name="직사각형 10"/>
          <p:cNvSpPr/>
          <p:nvPr/>
        </p:nvSpPr>
        <p:spPr>
          <a:xfrm>
            <a:off x="6365352" y="1414517"/>
            <a:ext cx="230425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err="1"/>
              <a:t>MyFrame</a:t>
            </a:r>
            <a:r>
              <a:rPr lang="en-US" altLang="ko-KR" sz="1200"/>
              <a:t>() { // </a:t>
            </a:r>
            <a:r>
              <a:rPr lang="ko-KR" altLang="en-US" sz="1200" err="1"/>
              <a:t>생성자</a:t>
            </a:r>
            <a:endParaRPr lang="ko-KR" altLang="en-US" sz="1200"/>
          </a:p>
          <a:p>
            <a:pPr defTabSz="180000"/>
            <a:r>
              <a:rPr lang="en-US" altLang="ko-KR" sz="1200"/>
              <a:t>	</a:t>
            </a:r>
            <a:r>
              <a:rPr lang="en-US" altLang="ko-KR" sz="1200" err="1"/>
              <a:t>setTitle</a:t>
            </a:r>
            <a:r>
              <a:rPr lang="en-US" altLang="ko-KR" sz="1200"/>
              <a:t>("</a:t>
            </a:r>
            <a:r>
              <a:rPr lang="ko-KR" altLang="en-US" sz="1200"/>
              <a:t>타이틀문자열</a:t>
            </a:r>
            <a:r>
              <a:rPr lang="en-US" altLang="ko-KR" sz="1200"/>
              <a:t>"); </a:t>
            </a:r>
            <a:endParaRPr lang="ko-KR" altLang="en-US" sz="1200"/>
          </a:p>
          <a:p>
            <a:pPr defTabSz="180000"/>
            <a:r>
              <a:rPr lang="en-US" altLang="ko-KR" sz="1200"/>
              <a:t>}</a:t>
            </a:r>
            <a:endParaRPr lang="ko-KR" altLang="en-US" sz="1200"/>
          </a:p>
        </p:txBody>
      </p:sp>
      <p:sp>
        <p:nvSpPr>
          <p:cNvPr id="3" name="자유형 2"/>
          <p:cNvSpPr/>
          <p:nvPr/>
        </p:nvSpPr>
        <p:spPr>
          <a:xfrm>
            <a:off x="3021106" y="3621741"/>
            <a:ext cx="2160494" cy="134471"/>
          </a:xfrm>
          <a:custGeom>
            <a:avLst/>
            <a:gdLst>
              <a:gd name="connsiteX0" fmla="*/ 0 w 2160494"/>
              <a:gd name="connsiteY0" fmla="*/ 134471 h 134471"/>
              <a:gd name="connsiteX1" fmla="*/ 2160494 w 2160494"/>
              <a:gd name="connsiteY1" fmla="*/ 0 h 13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60494" h="134471">
                <a:moveTo>
                  <a:pt x="0" y="134471"/>
                </a:moveTo>
                <a:lnTo>
                  <a:pt x="2160494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 flipV="1">
            <a:off x="3851920" y="5019779"/>
            <a:ext cx="1033845" cy="90103"/>
          </a:xfrm>
          <a:custGeom>
            <a:avLst/>
            <a:gdLst>
              <a:gd name="connsiteX0" fmla="*/ 0 w 1048871"/>
              <a:gd name="connsiteY0" fmla="*/ 197224 h 197224"/>
              <a:gd name="connsiteX1" fmla="*/ 1048871 w 1048871"/>
              <a:gd name="connsiteY1" fmla="*/ 0 h 19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48871" h="197224">
                <a:moveTo>
                  <a:pt x="0" y="197224"/>
                </a:moveTo>
                <a:lnTo>
                  <a:pt x="1048871" y="0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483768" y="5666110"/>
            <a:ext cx="2357173" cy="752619"/>
          </a:xfrm>
          <a:custGeom>
            <a:avLst/>
            <a:gdLst>
              <a:gd name="connsiteX0" fmla="*/ 0 w 2294965"/>
              <a:gd name="connsiteY0" fmla="*/ 0 h 484094"/>
              <a:gd name="connsiteX1" fmla="*/ 2294965 w 2294965"/>
              <a:gd name="connsiteY1" fmla="*/ 484094 h 48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94965" h="484094">
                <a:moveTo>
                  <a:pt x="0" y="0"/>
                </a:moveTo>
                <a:lnTo>
                  <a:pt x="2294965" y="484094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300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Tip. </a:t>
            </a:r>
            <a:r>
              <a:rPr lang="ko-KR" altLang="en-US" err="1"/>
              <a:t>컨텐트팬에</a:t>
            </a:r>
            <a:r>
              <a:rPr lang="ko-KR" altLang="en-US"/>
              <a:t> 대한 </a:t>
            </a:r>
            <a:r>
              <a:rPr lang="en-US" altLang="ko-KR"/>
              <a:t>JDK 1.5 </a:t>
            </a:r>
            <a:r>
              <a:rPr lang="ko-KR" altLang="en-US"/>
              <a:t>이후의 추가 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sz="1800"/>
              <a:t>JDK 1.5 </a:t>
            </a:r>
            <a:r>
              <a:rPr lang="ko-KR" altLang="en-US" sz="1800"/>
              <a:t>이전</a:t>
            </a:r>
            <a:endParaRPr lang="en-US" altLang="ko-KR" sz="1800"/>
          </a:p>
          <a:p>
            <a:pPr lvl="2"/>
            <a:r>
              <a:rPr lang="ko-KR" altLang="en-US" sz="1600"/>
              <a:t>프레임의 </a:t>
            </a:r>
            <a:r>
              <a:rPr lang="ko-KR" altLang="en-US" sz="1600" err="1"/>
              <a:t>컨텐트팬을</a:t>
            </a:r>
            <a:r>
              <a:rPr lang="ko-KR" altLang="en-US" sz="1600"/>
              <a:t> 알아내어 반드시 </a:t>
            </a:r>
            <a:r>
              <a:rPr lang="ko-KR" altLang="en-US" sz="1600" err="1"/>
              <a:t>컨텐트팬에</a:t>
            </a:r>
            <a:r>
              <a:rPr lang="ko-KR" altLang="en-US" sz="1600"/>
              <a:t> 컴포넌트 부착</a:t>
            </a:r>
            <a:endParaRPr lang="en-US" altLang="ko-KR" sz="1600"/>
          </a:p>
          <a:p>
            <a:pPr lvl="2"/>
            <a:endParaRPr lang="en-US" altLang="ko-KR" sz="1600"/>
          </a:p>
          <a:p>
            <a:pPr lvl="2"/>
            <a:endParaRPr lang="en-US" altLang="ko-KR" sz="1600"/>
          </a:p>
          <a:p>
            <a:pPr lvl="2"/>
            <a:endParaRPr lang="en-US" altLang="ko-KR" sz="1600"/>
          </a:p>
          <a:p>
            <a:pPr lvl="1"/>
            <a:r>
              <a:rPr lang="en-US" altLang="ko-KR" sz="1800"/>
              <a:t>JDK 1.5 </a:t>
            </a:r>
            <a:r>
              <a:rPr lang="ko-KR" altLang="en-US" sz="1800"/>
              <a:t>이후 추가된 사항</a:t>
            </a:r>
            <a:endParaRPr lang="en-US" altLang="ko-KR" sz="1800"/>
          </a:p>
          <a:p>
            <a:pPr lvl="2"/>
            <a:r>
              <a:rPr lang="ko-KR" altLang="en-US" sz="1600"/>
              <a:t>프레임에 컴포넌트를 부착하면 프레임이 대신 </a:t>
            </a:r>
            <a:r>
              <a:rPr lang="ko-KR" altLang="en-US" sz="1600" err="1"/>
              <a:t>컨텐트팬에</a:t>
            </a:r>
            <a:r>
              <a:rPr lang="ko-KR" altLang="en-US" sz="1600"/>
              <a:t> 부착</a:t>
            </a:r>
            <a:endParaRPr lang="en-US" altLang="ko-KR" sz="1600"/>
          </a:p>
          <a:p>
            <a:pPr lvl="2"/>
            <a:endParaRPr lang="en-US" altLang="ko-KR" sz="1600"/>
          </a:p>
          <a:p>
            <a:pPr lvl="2"/>
            <a:endParaRPr lang="en-US" altLang="ko-KR" sz="1600"/>
          </a:p>
          <a:p>
            <a:pPr lvl="2"/>
            <a:endParaRPr lang="en-US" altLang="ko-KR" sz="1600"/>
          </a:p>
          <a:p>
            <a:pPr lvl="1"/>
            <a:r>
              <a:rPr lang="ko-KR" altLang="en-US" sz="1800"/>
              <a:t>저자의 결론</a:t>
            </a:r>
            <a:endParaRPr lang="en-US" altLang="ko-KR" sz="1800"/>
          </a:p>
          <a:p>
            <a:pPr lvl="2"/>
            <a:r>
              <a:rPr lang="en-US" altLang="ko-KR" sz="1600"/>
              <a:t>JDK1.5</a:t>
            </a:r>
            <a:r>
              <a:rPr lang="ko-KR" altLang="en-US" sz="1600"/>
              <a:t>이전처럼 </a:t>
            </a:r>
            <a:r>
              <a:rPr lang="ko-KR" altLang="en-US" sz="1600">
                <a:solidFill>
                  <a:srgbClr val="FF0000"/>
                </a:solidFill>
              </a:rPr>
              <a:t>직접 </a:t>
            </a:r>
            <a:r>
              <a:rPr lang="ko-KR" altLang="en-US" sz="1600" err="1">
                <a:solidFill>
                  <a:srgbClr val="FF0000"/>
                </a:solidFill>
              </a:rPr>
              <a:t>컨텐트팬에</a:t>
            </a:r>
            <a:r>
              <a:rPr lang="ko-KR" altLang="en-US" sz="1600">
                <a:solidFill>
                  <a:srgbClr val="FF0000"/>
                </a:solidFill>
              </a:rPr>
              <a:t> 컴포넌트를 부착하는 것이 바람직함</a:t>
            </a:r>
            <a:endParaRPr lang="en-US" altLang="ko-KR" sz="1600">
              <a:solidFill>
                <a:srgbClr val="FF0000"/>
              </a:solidFill>
            </a:endParaRPr>
          </a:p>
          <a:p>
            <a:pPr lvl="2"/>
            <a:r>
              <a:rPr lang="ko-KR" altLang="en-US" sz="1600" err="1"/>
              <a:t>컨텐트팬</a:t>
            </a:r>
            <a:r>
              <a:rPr lang="ko-KR" altLang="en-US" sz="1600"/>
              <a:t> 다루기 능력 필요하기 때문</a:t>
            </a:r>
            <a:endParaRPr lang="en-US" altLang="ko-KR" sz="1600"/>
          </a:p>
          <a:p>
            <a:pPr lvl="2"/>
            <a:r>
              <a:rPr lang="ko-KR" altLang="en-US" sz="1600"/>
              <a:t>컴포넌트의 부모가 프레임이 아닌</a:t>
            </a:r>
            <a:r>
              <a:rPr lang="en-US" altLang="ko-KR" sz="1600"/>
              <a:t>, </a:t>
            </a:r>
            <a:r>
              <a:rPr lang="ko-KR" altLang="en-US" sz="1600" err="1"/>
              <a:t>컨텐트팬임을</a:t>
            </a:r>
            <a:r>
              <a:rPr lang="ko-KR" altLang="en-US" sz="1600"/>
              <a:t> 알고 명확히 사용할 필요</a:t>
            </a:r>
            <a:endParaRPr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91680" y="3671446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err="1"/>
              <a:t>frame.add</a:t>
            </a:r>
            <a:r>
              <a:rPr lang="en-US" altLang="ko-KR" sz="1400"/>
              <a:t>(new </a:t>
            </a:r>
            <a:r>
              <a:rPr lang="en-US" altLang="ko-KR" sz="1400" err="1"/>
              <a:t>JButton</a:t>
            </a:r>
            <a:r>
              <a:rPr lang="en-US" altLang="ko-KR" sz="1400"/>
              <a:t>("Click")); </a:t>
            </a:r>
          </a:p>
          <a:p>
            <a:r>
              <a:rPr lang="en-US" altLang="ko-KR" sz="1400"/>
              <a:t>// </a:t>
            </a:r>
            <a:r>
              <a:rPr lang="ko-KR" altLang="en-US" sz="1400"/>
              <a:t>프레임이 버튼 컴포넌트를 </a:t>
            </a:r>
            <a:r>
              <a:rPr lang="ko-KR" altLang="en-US" sz="1400" err="1"/>
              <a:t>컨텐트팬에</a:t>
            </a:r>
            <a:r>
              <a:rPr lang="ko-KR" altLang="en-US" sz="1400"/>
              <a:t> 대신 부착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91680" y="2132856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/>
              <a:t>Container c = </a:t>
            </a:r>
            <a:r>
              <a:rPr lang="en-US" altLang="ko-KR" sz="1400" err="1"/>
              <a:t>frame.getContentPane</a:t>
            </a:r>
            <a:r>
              <a:rPr lang="en-US" altLang="ko-KR" sz="1400"/>
              <a:t>();</a:t>
            </a:r>
          </a:p>
          <a:p>
            <a:r>
              <a:rPr lang="en-US" altLang="ko-KR" sz="1400" err="1"/>
              <a:t>c.add</a:t>
            </a:r>
            <a:r>
              <a:rPr lang="en-US" altLang="ko-KR" sz="1400"/>
              <a:t>(new </a:t>
            </a:r>
            <a:r>
              <a:rPr lang="en-US" altLang="ko-KR" sz="1400" err="1"/>
              <a:t>JButton</a:t>
            </a:r>
            <a:r>
              <a:rPr lang="en-US" altLang="ko-KR" sz="1400"/>
              <a:t>("Click")); // </a:t>
            </a:r>
            <a:r>
              <a:rPr lang="ko-KR" altLang="en-US" sz="1400" err="1"/>
              <a:t>컨텐트팬에</a:t>
            </a:r>
            <a:r>
              <a:rPr lang="ko-KR" altLang="en-US" sz="1400"/>
              <a:t> 직접 컴포넌트 부착</a:t>
            </a:r>
          </a:p>
        </p:txBody>
      </p:sp>
    </p:spTree>
    <p:extLst>
      <p:ext uri="{BB962C8B-B14F-4D97-AF65-F5344CB8AC3E}">
        <p14:creationId xmlns:p14="http://schemas.microsoft.com/office/powerpoint/2010/main" val="2165486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28600"/>
            <a:ext cx="8586536" cy="680120"/>
          </a:xfrm>
        </p:spPr>
        <p:txBody>
          <a:bodyPr>
            <a:noAutofit/>
          </a:bodyPr>
          <a:lstStyle/>
          <a:p>
            <a:r>
              <a:rPr lang="ko-KR" altLang="en-US" sz="2400"/>
              <a:t>예제 </a:t>
            </a:r>
            <a:r>
              <a:rPr lang="en-US" altLang="ko-KR" sz="2400"/>
              <a:t>8-2 : 3</a:t>
            </a:r>
            <a:r>
              <a:rPr lang="ko-KR" altLang="en-US" sz="2400"/>
              <a:t>개의 버튼 컴포넌트를 가진 스윙 프레임 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635896" y="1915010"/>
            <a:ext cx="527151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/>
              <a:t>import </a:t>
            </a:r>
            <a:r>
              <a:rPr lang="en-US" altLang="ko-KR" sz="1200" err="1"/>
              <a:t>javax.swing</a:t>
            </a:r>
            <a:r>
              <a:rPr lang="en-US" altLang="ko-KR" sz="1200"/>
              <a:t>.*;</a:t>
            </a:r>
          </a:p>
          <a:p>
            <a:pPr defTabSz="180000"/>
            <a:r>
              <a:rPr lang="en-US" altLang="ko-KR" sz="1200"/>
              <a:t>import </a:t>
            </a:r>
            <a:r>
              <a:rPr lang="en-US" altLang="ko-KR" sz="1200" err="1"/>
              <a:t>java.awt</a:t>
            </a:r>
            <a:r>
              <a:rPr lang="en-US" altLang="ko-KR" sz="1200"/>
              <a:t>.*;</a:t>
            </a:r>
          </a:p>
          <a:p>
            <a:pPr defTabSz="180000"/>
            <a:endParaRPr lang="en-US" altLang="ko-KR" sz="1200"/>
          </a:p>
          <a:p>
            <a:pPr defTabSz="180000"/>
            <a:r>
              <a:rPr lang="en-US" altLang="ko-KR" sz="1200" b="1"/>
              <a:t>public class </a:t>
            </a:r>
            <a:r>
              <a:rPr lang="en-US" altLang="ko-KR" sz="1200" b="1" err="1"/>
              <a:t>ContentPaneEx</a:t>
            </a:r>
            <a:r>
              <a:rPr lang="en-US" altLang="ko-KR" sz="1200" b="1"/>
              <a:t> extends </a:t>
            </a:r>
            <a:r>
              <a:rPr lang="en-US" altLang="ko-KR" sz="1200" b="1" err="1"/>
              <a:t>JFrame</a:t>
            </a:r>
            <a:r>
              <a:rPr lang="en-US" altLang="ko-KR" sz="1200" b="1"/>
              <a:t> </a:t>
            </a:r>
            <a:r>
              <a:rPr lang="en-US" altLang="ko-KR" sz="1200"/>
              <a:t>{</a:t>
            </a:r>
          </a:p>
          <a:p>
            <a:pPr defTabSz="180000"/>
            <a:r>
              <a:rPr lang="en-US" altLang="ko-KR" sz="1200"/>
              <a:t>	public</a:t>
            </a:r>
            <a:r>
              <a:rPr lang="ko-KR" altLang="en-US" sz="1200"/>
              <a:t> </a:t>
            </a:r>
            <a:r>
              <a:rPr lang="en-US" altLang="ko-KR" sz="1200"/>
              <a:t>ContentPaneEx() {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b="1" err="1"/>
              <a:t>setTitle</a:t>
            </a:r>
            <a:r>
              <a:rPr lang="en-US" altLang="ko-KR" sz="1200" b="1"/>
              <a:t>("</a:t>
            </a:r>
            <a:r>
              <a:rPr lang="en-US" altLang="ko-KR" sz="1200" b="1" err="1"/>
              <a:t>ContentPane</a:t>
            </a:r>
            <a:r>
              <a:rPr lang="ko-KR" altLang="en-US" sz="1200" b="1"/>
              <a:t>과 </a:t>
            </a:r>
            <a:r>
              <a:rPr lang="en-US" altLang="ko-KR" sz="1200" b="1" err="1"/>
              <a:t>JFrame</a:t>
            </a:r>
            <a:r>
              <a:rPr lang="en-US" altLang="ko-KR" sz="1200" b="1"/>
              <a:t> </a:t>
            </a:r>
            <a:r>
              <a:rPr lang="ko-KR" altLang="en-US" sz="1200" b="1"/>
              <a:t>예제</a:t>
            </a:r>
            <a:r>
              <a:rPr lang="en-US" altLang="ko-KR" sz="1200" b="1"/>
              <a:t>"); </a:t>
            </a:r>
            <a:r>
              <a:rPr lang="en-US" altLang="ko-KR" sz="1200"/>
              <a:t>// </a:t>
            </a:r>
            <a:r>
              <a:rPr lang="ko-KR" altLang="en-US" sz="1200"/>
              <a:t>프레임의 타이틀 달기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>
                <a:solidFill>
                  <a:srgbClr val="FF0000"/>
                </a:solidFill>
              </a:rPr>
              <a:t>setDefaultCloseOperation</a:t>
            </a:r>
            <a:r>
              <a:rPr lang="en-US" altLang="ko-KR" sz="1200">
                <a:solidFill>
                  <a:srgbClr val="FF0000"/>
                </a:solidFill>
              </a:rPr>
              <a:t>(</a:t>
            </a:r>
            <a:r>
              <a:rPr lang="en-US" altLang="ko-KR" sz="1200" err="1">
                <a:solidFill>
                  <a:srgbClr val="FF0000"/>
                </a:solidFill>
              </a:rPr>
              <a:t>JFrame.EXIT_ON_CLOSE</a:t>
            </a:r>
            <a:r>
              <a:rPr lang="en-US" altLang="ko-KR" sz="1200">
                <a:solidFill>
                  <a:srgbClr val="FF0000"/>
                </a:solidFill>
              </a:rPr>
              <a:t>); </a:t>
            </a:r>
          </a:p>
          <a:p>
            <a:pPr defTabSz="180000"/>
            <a:endParaRPr lang="en-US" altLang="ko-KR" sz="1200"/>
          </a:p>
          <a:p>
            <a:pPr defTabSz="180000"/>
            <a:r>
              <a:rPr lang="en-US" altLang="ko-KR" sz="1200"/>
              <a:t>		</a:t>
            </a:r>
            <a:r>
              <a:rPr lang="en-US" altLang="ko-KR" sz="1200" b="1">
                <a:solidFill>
                  <a:srgbClr val="FF0000"/>
                </a:solidFill>
              </a:rPr>
              <a:t>Container </a:t>
            </a:r>
            <a:r>
              <a:rPr lang="en-US" altLang="ko-KR" sz="1200" b="1" err="1">
                <a:solidFill>
                  <a:srgbClr val="FF0000"/>
                </a:solidFill>
              </a:rPr>
              <a:t>contentPane</a:t>
            </a:r>
            <a:r>
              <a:rPr lang="en-US" altLang="ko-KR" sz="1200" b="1">
                <a:solidFill>
                  <a:srgbClr val="FF0000"/>
                </a:solidFill>
              </a:rPr>
              <a:t> = </a:t>
            </a:r>
            <a:r>
              <a:rPr lang="en-US" altLang="ko-KR" sz="1200" b="1" err="1">
                <a:solidFill>
                  <a:srgbClr val="FF0000"/>
                </a:solidFill>
              </a:rPr>
              <a:t>getContentPane</a:t>
            </a:r>
            <a:r>
              <a:rPr lang="en-US" altLang="ko-KR" sz="1200" b="1">
                <a:solidFill>
                  <a:srgbClr val="FF0000"/>
                </a:solidFill>
              </a:rPr>
              <a:t>(); </a:t>
            </a:r>
            <a:r>
              <a:rPr lang="en-US" altLang="ko-KR" sz="1200"/>
              <a:t>// </a:t>
            </a:r>
            <a:r>
              <a:rPr lang="ko-KR" altLang="en-US" sz="1200" err="1"/>
              <a:t>컨텐트팬</a:t>
            </a:r>
            <a:r>
              <a:rPr lang="ko-KR" altLang="en-US" sz="1200"/>
              <a:t> 알아내기</a:t>
            </a:r>
            <a:endParaRPr lang="en-US" altLang="ko-KR" sz="1200"/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contentPane.setBackground</a:t>
            </a:r>
            <a:r>
              <a:rPr lang="en-US" altLang="ko-KR" sz="1200"/>
              <a:t>(</a:t>
            </a:r>
            <a:r>
              <a:rPr lang="en-US" altLang="ko-KR" sz="1200" err="1"/>
              <a:t>Color.ORANGE</a:t>
            </a:r>
            <a:r>
              <a:rPr lang="en-US" altLang="ko-KR" sz="1200"/>
              <a:t>); // </a:t>
            </a:r>
            <a:r>
              <a:rPr lang="ko-KR" altLang="en-US" sz="1200"/>
              <a:t>오렌지색 배경 설정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>
                <a:solidFill>
                  <a:srgbClr val="FF0000"/>
                </a:solidFill>
              </a:rPr>
              <a:t>contentPane.setLayout</a:t>
            </a:r>
            <a:r>
              <a:rPr lang="en-US" altLang="ko-KR" sz="1200">
                <a:solidFill>
                  <a:srgbClr val="FF0000"/>
                </a:solidFill>
              </a:rPr>
              <a:t>(new </a:t>
            </a:r>
            <a:r>
              <a:rPr lang="en-US" altLang="ko-KR" sz="1200" err="1">
                <a:solidFill>
                  <a:srgbClr val="FF0000"/>
                </a:solidFill>
              </a:rPr>
              <a:t>FlowLayout</a:t>
            </a:r>
            <a:r>
              <a:rPr lang="en-US" altLang="ko-KR" sz="1200">
                <a:solidFill>
                  <a:srgbClr val="FF0000"/>
                </a:solidFill>
              </a:rPr>
              <a:t>());</a:t>
            </a:r>
            <a:r>
              <a:rPr lang="en-US" altLang="ko-KR" sz="1200"/>
              <a:t> // </a:t>
            </a:r>
            <a:r>
              <a:rPr lang="ko-KR" altLang="en-US" sz="1200" err="1"/>
              <a:t>컨텐트팬에</a:t>
            </a:r>
            <a:r>
              <a:rPr lang="ko-KR" altLang="en-US" sz="1200"/>
              <a:t> </a:t>
            </a:r>
            <a:r>
              <a:rPr lang="en-US" altLang="ko-KR" sz="1200" err="1"/>
              <a:t>FlowLayout</a:t>
            </a:r>
            <a:r>
              <a:rPr lang="en-US" altLang="ko-KR" sz="1200"/>
              <a:t> </a:t>
            </a:r>
          </a:p>
          <a:p>
            <a:pPr defTabSz="180000"/>
            <a:r>
              <a:rPr lang="en-US" altLang="ko-KR" sz="1200"/>
              <a:t>																		 // 	</a:t>
            </a:r>
            <a:r>
              <a:rPr lang="ko-KR" altLang="en-US" sz="1200"/>
              <a:t>배치관리자 달기</a:t>
            </a:r>
          </a:p>
          <a:p>
            <a:pPr defTabSz="180000"/>
            <a:endParaRPr lang="en-US" altLang="ko-KR" sz="1200"/>
          </a:p>
          <a:p>
            <a:pPr defTabSz="180000"/>
            <a:r>
              <a:rPr lang="en-US" altLang="ko-KR" sz="1200"/>
              <a:t>		</a:t>
            </a:r>
            <a:r>
              <a:rPr lang="en-US" altLang="ko-KR" sz="1200" b="1" err="1"/>
              <a:t>contentPane.add</a:t>
            </a:r>
            <a:r>
              <a:rPr lang="en-US" altLang="ko-KR" sz="1200" b="1"/>
              <a:t>(new </a:t>
            </a:r>
            <a:r>
              <a:rPr lang="en-US" altLang="ko-KR" sz="1200" b="1" err="1"/>
              <a:t>JButton</a:t>
            </a:r>
            <a:r>
              <a:rPr lang="en-US" altLang="ko-KR" sz="1200" b="1"/>
              <a:t>("OK")); </a:t>
            </a:r>
            <a:r>
              <a:rPr lang="en-US" altLang="ko-KR" sz="1200"/>
              <a:t>// OK </a:t>
            </a:r>
            <a:r>
              <a:rPr lang="ko-KR" altLang="en-US" sz="1200"/>
              <a:t>버튼 달기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contentPane.add</a:t>
            </a:r>
            <a:r>
              <a:rPr lang="en-US" altLang="ko-KR" sz="1200"/>
              <a:t>(new </a:t>
            </a:r>
            <a:r>
              <a:rPr lang="en-US" altLang="ko-KR" sz="1200" err="1"/>
              <a:t>JButton</a:t>
            </a:r>
            <a:r>
              <a:rPr lang="en-US" altLang="ko-KR" sz="1200"/>
              <a:t>("Cancel")); // Cancel </a:t>
            </a:r>
            <a:r>
              <a:rPr lang="ko-KR" altLang="en-US" sz="1200"/>
              <a:t>버튼 달기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contentPane.add</a:t>
            </a:r>
            <a:r>
              <a:rPr lang="en-US" altLang="ko-KR" sz="1200"/>
              <a:t>(new </a:t>
            </a:r>
            <a:r>
              <a:rPr lang="en-US" altLang="ko-KR" sz="1200" err="1"/>
              <a:t>JButton</a:t>
            </a:r>
            <a:r>
              <a:rPr lang="en-US" altLang="ko-KR" sz="1200"/>
              <a:t>("Ignore")); // Ignore </a:t>
            </a:r>
            <a:r>
              <a:rPr lang="ko-KR" altLang="en-US" sz="1200"/>
              <a:t>버튼 달기</a:t>
            </a:r>
          </a:p>
          <a:p>
            <a:pPr defTabSz="180000"/>
            <a:endParaRPr lang="en-US" altLang="ko-KR" sz="1200"/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setSize</a:t>
            </a:r>
            <a:r>
              <a:rPr lang="en-US" altLang="ko-KR" sz="1200"/>
              <a:t>(300, 150); // </a:t>
            </a:r>
            <a:r>
              <a:rPr lang="ko-KR" altLang="en-US" sz="1200"/>
              <a:t>프레임 크기 </a:t>
            </a:r>
            <a:r>
              <a:rPr lang="en-US" altLang="ko-KR" sz="1200"/>
              <a:t>300x150 </a:t>
            </a:r>
            <a:r>
              <a:rPr lang="ko-KR" altLang="en-US" sz="1200"/>
              <a:t>설정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setVisible</a:t>
            </a:r>
            <a:r>
              <a:rPr lang="en-US" altLang="ko-KR" sz="1200"/>
              <a:t>(true); // </a:t>
            </a:r>
            <a:r>
              <a:rPr lang="ko-KR" altLang="en-US" sz="1200"/>
              <a:t>화면에 프레임 출력</a:t>
            </a:r>
          </a:p>
          <a:p>
            <a:pPr defTabSz="180000"/>
            <a:r>
              <a:rPr lang="en-US" altLang="ko-KR" sz="1200"/>
              <a:t>	}</a:t>
            </a:r>
          </a:p>
          <a:p>
            <a:pPr defTabSz="180000"/>
            <a:endParaRPr lang="en-US" altLang="ko-KR" sz="1200"/>
          </a:p>
          <a:p>
            <a:pPr defTabSz="180000"/>
            <a:r>
              <a:rPr lang="en-US" altLang="ko-KR" sz="1200"/>
              <a:t>	public static void main(String[] </a:t>
            </a:r>
            <a:r>
              <a:rPr lang="en-US" altLang="ko-KR" sz="1200" err="1"/>
              <a:t>args</a:t>
            </a:r>
            <a:r>
              <a:rPr lang="en-US" altLang="ko-KR" sz="1200"/>
              <a:t>) {</a:t>
            </a:r>
          </a:p>
          <a:p>
            <a:pPr defTabSz="180000"/>
            <a:r>
              <a:rPr lang="en-US" altLang="ko-KR" sz="1200"/>
              <a:t>		new </a:t>
            </a:r>
            <a:r>
              <a:rPr lang="en-US" altLang="ko-KR" sz="1200" err="1"/>
              <a:t>ContentPaneEx</a:t>
            </a:r>
            <a:r>
              <a:rPr lang="en-US" altLang="ko-KR" sz="1200"/>
              <a:t>();</a:t>
            </a:r>
          </a:p>
          <a:p>
            <a:pPr defTabSz="180000"/>
            <a:r>
              <a:rPr lang="en-US" altLang="ko-KR" sz="1200"/>
              <a:t>	} </a:t>
            </a:r>
          </a:p>
          <a:p>
            <a:pPr defTabSz="180000"/>
            <a:r>
              <a:rPr lang="en-US" altLang="ko-KR" sz="120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09654" y="1353482"/>
            <a:ext cx="7560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그림과 같이 </a:t>
            </a:r>
            <a:r>
              <a:rPr lang="ko-KR" altLang="en-US" sz="140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콘텐트팬의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 배경색을 오렌지색으로 하고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, OK, Cancel, Ignore 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버튼을 부착한 스윙 프로그램을 작성하라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(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소스를 보면서 작성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)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429365" y="4509119"/>
            <a:ext cx="2016666" cy="783193"/>
          </a:xfrm>
          <a:prstGeom prst="wedgeRoundRectCallout">
            <a:avLst>
              <a:gd name="adj1" fmla="val 81899"/>
              <a:gd name="adj2" fmla="val -1201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err="1"/>
              <a:t>FlowLayout</a:t>
            </a:r>
            <a:r>
              <a:rPr lang="ko-KR" altLang="en-US" sz="1000"/>
              <a:t>의 배치관리자는 </a:t>
            </a:r>
            <a:endParaRPr lang="en-US" altLang="ko-KR" sz="1000"/>
          </a:p>
          <a:p>
            <a:r>
              <a:rPr lang="ko-KR" altLang="en-US" sz="1000"/>
              <a:t>뒤에서 배울 내용으로서</a:t>
            </a:r>
            <a:r>
              <a:rPr lang="en-US" altLang="ko-KR" sz="1000"/>
              <a:t>,</a:t>
            </a:r>
          </a:p>
          <a:p>
            <a:r>
              <a:rPr lang="ko-KR" altLang="en-US" sz="1000"/>
              <a:t>컴포넌트를 순서대로 부착하는</a:t>
            </a:r>
            <a:endParaRPr lang="en-US" altLang="ko-KR" sz="1000"/>
          </a:p>
          <a:p>
            <a:r>
              <a:rPr lang="ko-KR" altLang="en-US" sz="1000"/>
              <a:t>일을 맡은 객체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6" y="2170995"/>
            <a:ext cx="2737829" cy="136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02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55800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/>
              <a:t>이벤트 기반 </a:t>
            </a:r>
            <a:r>
              <a:rPr lang="en-US" altLang="ko-KR"/>
              <a:t>GUI </a:t>
            </a:r>
            <a:r>
              <a:rPr lang="ko-KR" altLang="en-US"/>
              <a:t>프로그래밍 이해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/>
              <a:t>자바 </a:t>
            </a:r>
            <a:r>
              <a:rPr lang="en-US" altLang="ko-KR"/>
              <a:t>GUI </a:t>
            </a:r>
            <a:r>
              <a:rPr lang="ko-KR" altLang="en-US"/>
              <a:t>패키지 이해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/>
              <a:t>스윙으로 </a:t>
            </a:r>
            <a:r>
              <a:rPr lang="en-US" altLang="ko-KR"/>
              <a:t>GUI </a:t>
            </a:r>
            <a:r>
              <a:rPr lang="ko-KR" altLang="en-US"/>
              <a:t>프로그램 작성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/>
              <a:t>컨테이너와 컴포넌트</a:t>
            </a:r>
            <a:r>
              <a:rPr lang="en-US" altLang="ko-KR"/>
              <a:t>, </a:t>
            </a:r>
            <a:r>
              <a:rPr lang="ko-KR" altLang="en-US"/>
              <a:t>배치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err="1"/>
              <a:t>FlowLayout</a:t>
            </a:r>
            <a:r>
              <a:rPr lang="en-US" altLang="ko-KR"/>
              <a:t> </a:t>
            </a:r>
            <a:r>
              <a:rPr lang="ko-KR" altLang="en-US"/>
              <a:t>배치관리자 활용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err="1"/>
              <a:t>BorderLayout</a:t>
            </a:r>
            <a:r>
              <a:rPr lang="en-US" altLang="ko-KR"/>
              <a:t> </a:t>
            </a:r>
            <a:r>
              <a:rPr lang="ko-KR" altLang="en-US"/>
              <a:t>배치관리자 활용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err="1"/>
              <a:t>GridLayout</a:t>
            </a:r>
            <a:r>
              <a:rPr lang="en-US" altLang="ko-KR"/>
              <a:t> </a:t>
            </a:r>
            <a:r>
              <a:rPr lang="ko-KR" altLang="en-US"/>
              <a:t>배치관리자 활용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/>
              <a:t>배치 관리자 없는 컨테이너 만들기</a:t>
            </a:r>
            <a:endParaRPr lang="en-US" altLang="ko-KR"/>
          </a:p>
          <a:p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학습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789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스윙 응용프로그램의 종료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524032"/>
          </a:xfrm>
        </p:spPr>
        <p:txBody>
          <a:bodyPr>
            <a:normAutofit/>
          </a:bodyPr>
          <a:lstStyle/>
          <a:p>
            <a:r>
              <a:rPr lang="ko-KR" altLang="en-US" sz="1800"/>
              <a:t>응용프로그램 내에서 스스로 종료하는 방법</a:t>
            </a:r>
            <a:endParaRPr lang="en-US" altLang="ko-KR" sz="1800"/>
          </a:p>
          <a:p>
            <a:endParaRPr lang="en-US" altLang="ko-KR" sz="1800"/>
          </a:p>
          <a:p>
            <a:pPr lvl="1"/>
            <a:r>
              <a:rPr lang="ko-KR" altLang="en-US" sz="1600"/>
              <a:t>언제 어디서나 무조건 종료</a:t>
            </a:r>
            <a:endParaRPr lang="en-US" altLang="ko-KR" sz="1600"/>
          </a:p>
          <a:p>
            <a:endParaRPr lang="en-US" altLang="ko-KR" sz="1800" b="1"/>
          </a:p>
          <a:p>
            <a:r>
              <a:rPr lang="ko-KR" altLang="en-US" sz="1800" b="1"/>
              <a:t>프레임의 오른쪽 상단의 종료버튼</a:t>
            </a:r>
            <a:r>
              <a:rPr lang="en-US" altLang="ko-KR" sz="1800" b="1"/>
              <a:t>(X)</a:t>
            </a:r>
            <a:r>
              <a:rPr lang="ko-KR" altLang="en-US" sz="1800" b="1"/>
              <a:t>이 클릭되면 어떤 일이 일어나는가</a:t>
            </a:r>
            <a:r>
              <a:rPr lang="en-US" altLang="ko-KR" sz="1800" b="1"/>
              <a:t>?</a:t>
            </a:r>
          </a:p>
          <a:p>
            <a:pPr lvl="1"/>
            <a:r>
              <a:rPr lang="ko-KR" altLang="en-US" sz="1600"/>
              <a:t>프레임 종료</a:t>
            </a:r>
            <a:r>
              <a:rPr lang="en-US" altLang="ko-KR" sz="1600"/>
              <a:t>,</a:t>
            </a:r>
            <a:r>
              <a:rPr lang="ko-KR" altLang="en-US" sz="1600"/>
              <a:t> 프레임 윈도우를 닫음</a:t>
            </a:r>
            <a:endParaRPr lang="en-US" altLang="ko-KR" sz="1600"/>
          </a:p>
          <a:p>
            <a:pPr lvl="2"/>
            <a:r>
              <a:rPr lang="ko-KR" altLang="en-US" sz="1400"/>
              <a:t>프레임이 화면에서 보이지 않게 됨</a:t>
            </a:r>
            <a:endParaRPr lang="en-US" altLang="ko-KR" sz="1400"/>
          </a:p>
          <a:p>
            <a:pPr lvl="1"/>
            <a:r>
              <a:rPr lang="ko-KR" altLang="en-US" sz="1600"/>
              <a:t>프레임이 보이지 않게 되지만 응용프로그램이 종료한 것 아님</a:t>
            </a:r>
            <a:endParaRPr lang="en-US" altLang="ko-KR" sz="1600"/>
          </a:p>
          <a:p>
            <a:pPr lvl="2"/>
            <a:r>
              <a:rPr lang="ko-KR" altLang="en-US" sz="1400"/>
              <a:t>키보드나 마우스 입력을 받지 못함</a:t>
            </a:r>
            <a:endParaRPr lang="en-US" altLang="ko-KR" sz="1400"/>
          </a:p>
          <a:p>
            <a:pPr lvl="2"/>
            <a:r>
              <a:rPr lang="ko-KR" altLang="en-US" sz="1400"/>
              <a:t>다시 </a:t>
            </a:r>
            <a:r>
              <a:rPr lang="en-US" altLang="ko-KR" sz="1400" b="1" err="1">
                <a:solidFill>
                  <a:srgbClr val="0070C0"/>
                </a:solidFill>
              </a:rPr>
              <a:t>setVisible</a:t>
            </a:r>
            <a:r>
              <a:rPr lang="en-US" altLang="ko-KR" sz="1400" b="1">
                <a:solidFill>
                  <a:srgbClr val="0070C0"/>
                </a:solidFill>
              </a:rPr>
              <a:t>(true)</a:t>
            </a:r>
            <a:r>
              <a:rPr lang="ko-KR" altLang="en-US" sz="1400"/>
              <a:t>를 호출하면</a:t>
            </a:r>
            <a:r>
              <a:rPr lang="en-US" altLang="ko-KR" sz="1400"/>
              <a:t>,</a:t>
            </a:r>
            <a:r>
              <a:rPr lang="ko-KR" altLang="en-US" sz="1400"/>
              <a:t> 보이게 되고 이전 처럼 작동함</a:t>
            </a:r>
            <a:endParaRPr lang="en-US" altLang="ko-KR" sz="1400"/>
          </a:p>
          <a:p>
            <a:endParaRPr lang="en-US" altLang="ko-KR" sz="1800"/>
          </a:p>
          <a:p>
            <a:r>
              <a:rPr lang="ko-KR" altLang="en-US" sz="1800"/>
              <a:t>프레임 </a:t>
            </a:r>
            <a:r>
              <a:rPr lang="ko-KR" altLang="en-US" sz="1800">
                <a:solidFill>
                  <a:srgbClr val="FF0000"/>
                </a:solidFill>
              </a:rPr>
              <a:t>종료버튼이 클릭될 때</a:t>
            </a:r>
            <a:r>
              <a:rPr lang="en-US" altLang="ko-KR" sz="1800"/>
              <a:t>,</a:t>
            </a:r>
            <a:r>
              <a:rPr lang="ko-KR" altLang="en-US" sz="1800"/>
              <a:t> 프레임과 함께 프로그램을 종료시키는 방법</a:t>
            </a:r>
            <a:endParaRPr lang="en-US" altLang="ko-KR" sz="1800"/>
          </a:p>
        </p:txBody>
      </p:sp>
      <p:sp>
        <p:nvSpPr>
          <p:cNvPr id="4" name="직사각형 3"/>
          <p:cNvSpPr/>
          <p:nvPr/>
        </p:nvSpPr>
        <p:spPr>
          <a:xfrm>
            <a:off x="1339838" y="1752391"/>
            <a:ext cx="193601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err="1"/>
              <a:t>System.exit</a:t>
            </a:r>
            <a:r>
              <a:rPr lang="en-US" altLang="ko-KR" sz="1400"/>
              <a:t>(0);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99878" y="5373216"/>
            <a:ext cx="639045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err="1"/>
              <a:t>frame.setDefaultCloseOperation</a:t>
            </a:r>
            <a:r>
              <a:rPr lang="en-US" altLang="ko-KR" sz="1400"/>
              <a:t>(</a:t>
            </a:r>
            <a:r>
              <a:rPr lang="en-US" altLang="ko-KR" sz="1400" err="1"/>
              <a:t>JFrame.EXIT_ON_CLOSE</a:t>
            </a:r>
            <a:r>
              <a:rPr lang="en-US" altLang="ko-KR" sz="1400"/>
              <a:t>);</a:t>
            </a:r>
            <a:endParaRPr lang="ko-KR" altLang="en-US" sz="140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246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563888" y="1556792"/>
            <a:ext cx="5294683" cy="4268624"/>
            <a:chOff x="1564877" y="1924804"/>
            <a:chExt cx="5294683" cy="4268624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152" y="2505842"/>
              <a:ext cx="3791027" cy="3486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721570" y="1924804"/>
              <a:ext cx="1802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컨테이너</a:t>
              </a:r>
              <a:r>
                <a:rPr lang="en-US" altLang="ko-KR" sz="1400"/>
                <a:t>(Container)</a:t>
              </a:r>
              <a:endParaRPr lang="ko-KR" altLang="en-US" sz="14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39565" y="4869160"/>
              <a:ext cx="16199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배치관리자</a:t>
              </a:r>
              <a:endParaRPr lang="en-US" altLang="ko-KR" sz="1400"/>
            </a:p>
            <a:p>
              <a:r>
                <a:rPr lang="en-US" altLang="ko-KR" sz="1400"/>
                <a:t>(Layout Manager)</a:t>
              </a:r>
              <a:endParaRPr lang="ko-KR" altLang="en-US" sz="140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564877" y="2309534"/>
              <a:ext cx="2088232" cy="3794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532398" y="4180344"/>
              <a:ext cx="288032" cy="1321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82295" y="329211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/>
                <a:t>이쪽으로</a:t>
              </a:r>
              <a:endParaRPr lang="en-US" altLang="ko-KR" sz="1200"/>
            </a:p>
            <a:p>
              <a:r>
                <a:rPr lang="ko-KR" altLang="en-US" sz="1200"/>
                <a:t> 가세요</a:t>
              </a:r>
              <a:r>
                <a:rPr lang="en-US" altLang="ko-KR" sz="1200"/>
                <a:t>.</a:t>
              </a:r>
              <a:endParaRPr lang="ko-KR" altLang="en-US" sz="12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18894" y="5670208"/>
              <a:ext cx="12554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/>
                <a:t>컴포넌트</a:t>
              </a:r>
              <a:endParaRPr lang="en-US" altLang="ko-KR" sz="1400"/>
            </a:p>
            <a:p>
              <a:pPr algn="ctr"/>
              <a:r>
                <a:rPr lang="en-US" altLang="ko-KR" sz="1400"/>
                <a:t>(Component)</a:t>
              </a:r>
              <a:endParaRPr lang="ko-KR" altLang="en-US" sz="140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컨테이너와 배치</a:t>
            </a:r>
            <a:r>
              <a:rPr lang="en-US" altLang="ko-KR"/>
              <a:t>, </a:t>
            </a:r>
            <a:r>
              <a:rPr lang="ko-KR" altLang="en-US"/>
              <a:t>배치관리자 개념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>
          <a:xfrm>
            <a:off x="323528" y="1376577"/>
            <a:ext cx="3023248" cy="5040560"/>
          </a:xfrm>
        </p:spPr>
        <p:txBody>
          <a:bodyPr>
            <a:normAutofit/>
          </a:bodyPr>
          <a:lstStyle/>
          <a:p>
            <a:pPr lvl="1"/>
            <a:r>
              <a:rPr lang="ko-KR" altLang="en-US" sz="1600"/>
              <a:t>컨테이너의 배치관리자</a:t>
            </a:r>
            <a:endParaRPr lang="en-US" altLang="ko-KR" sz="1600"/>
          </a:p>
          <a:p>
            <a:pPr lvl="2"/>
            <a:r>
              <a:rPr lang="ko-KR" altLang="en-US" sz="1600"/>
              <a:t>컨테이너마다 하나의 배치관리자 존재</a:t>
            </a:r>
            <a:endParaRPr lang="en-US" altLang="ko-KR" sz="1600"/>
          </a:p>
          <a:p>
            <a:pPr lvl="2"/>
            <a:r>
              <a:rPr lang="ko-KR" altLang="en-US" sz="1600"/>
              <a:t>컨테이너에 부착되는 컴포넌트의 위치와 크기 결정</a:t>
            </a:r>
            <a:endParaRPr lang="en-US" altLang="ko-KR" sz="1600"/>
          </a:p>
          <a:p>
            <a:pPr lvl="2"/>
            <a:r>
              <a:rPr lang="ko-KR" altLang="en-US" sz="1600"/>
              <a:t>컨테이너의 크기가 변경되면</a:t>
            </a:r>
            <a:r>
              <a:rPr lang="en-US" altLang="ko-KR" sz="1600"/>
              <a:t>, </a:t>
            </a:r>
            <a:r>
              <a:rPr lang="ko-KR" altLang="en-US" sz="1600"/>
              <a:t>컴포넌트의 위치와 크기 재결정</a:t>
            </a:r>
            <a:endParaRPr lang="en-US" altLang="ko-KR" sz="1600"/>
          </a:p>
          <a:p>
            <a:pPr lvl="2"/>
            <a:endParaRPr lang="ko-KR" altLang="en-US" sz="140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30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배치 관리자 대표 유형 </a:t>
            </a:r>
            <a:r>
              <a:rPr lang="en-US" altLang="ko-KR"/>
              <a:t>4 </a:t>
            </a:r>
            <a:r>
              <a:rPr lang="ko-KR" altLang="en-US"/>
              <a:t>가지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err="1"/>
              <a:t>FlowLayout</a:t>
            </a:r>
            <a:r>
              <a:rPr lang="en-US" altLang="ko-KR"/>
              <a:t> </a:t>
            </a:r>
            <a:r>
              <a:rPr lang="ko-KR" altLang="en-US"/>
              <a:t>배치관리자</a:t>
            </a:r>
            <a:endParaRPr lang="en-US" altLang="ko-KR"/>
          </a:p>
          <a:p>
            <a:pPr lvl="2"/>
            <a:r>
              <a:rPr lang="ko-KR" altLang="en-US"/>
              <a:t>컴포넌트가 삽입되는 순서대로 왼쪽에서 오른쪽으로</a:t>
            </a:r>
            <a:r>
              <a:rPr lang="en-US" altLang="ko-KR"/>
              <a:t> </a:t>
            </a:r>
            <a:r>
              <a:rPr lang="ko-KR" altLang="en-US"/>
              <a:t>배치</a:t>
            </a:r>
            <a:endParaRPr lang="en-US" altLang="ko-KR"/>
          </a:p>
          <a:p>
            <a:pPr lvl="2"/>
            <a:r>
              <a:rPr lang="ko-KR" altLang="en-US"/>
              <a:t>배치할 공간이 없으면 아래로 내려와서 반복한다</a:t>
            </a:r>
            <a:r>
              <a:rPr lang="en-US" altLang="ko-KR"/>
              <a:t>.</a:t>
            </a:r>
          </a:p>
          <a:p>
            <a:pPr lvl="1"/>
            <a:r>
              <a:rPr lang="en-US" altLang="ko-KR" err="1"/>
              <a:t>BorderLayout</a:t>
            </a:r>
            <a:r>
              <a:rPr lang="en-US" altLang="ko-KR"/>
              <a:t> </a:t>
            </a:r>
            <a:r>
              <a:rPr lang="ko-KR" altLang="en-US"/>
              <a:t>배치관리자</a:t>
            </a:r>
            <a:endParaRPr lang="en-US" altLang="ko-KR"/>
          </a:p>
          <a:p>
            <a:pPr lvl="2"/>
            <a:r>
              <a:rPr lang="ko-KR" altLang="en-US"/>
              <a:t>컨테이너의 공간을 동</a:t>
            </a:r>
            <a:r>
              <a:rPr lang="en-US" altLang="ko-KR"/>
              <a:t>(EAST), </a:t>
            </a:r>
            <a:r>
              <a:rPr lang="ko-KR" altLang="en-US"/>
              <a:t>서</a:t>
            </a:r>
            <a:r>
              <a:rPr lang="en-US" altLang="ko-KR"/>
              <a:t>(WEST), </a:t>
            </a:r>
            <a:r>
              <a:rPr lang="ko-KR" altLang="en-US"/>
              <a:t>남</a:t>
            </a:r>
            <a:r>
              <a:rPr lang="en-US" altLang="ko-KR"/>
              <a:t>(SOUTH), </a:t>
            </a:r>
            <a:r>
              <a:rPr lang="ko-KR" altLang="en-US"/>
              <a:t>북</a:t>
            </a:r>
            <a:r>
              <a:rPr lang="en-US" altLang="ko-KR"/>
              <a:t>(NORTH), </a:t>
            </a:r>
            <a:r>
              <a:rPr lang="ko-KR" altLang="en-US"/>
              <a:t>중앙</a:t>
            </a:r>
            <a:r>
              <a:rPr lang="en-US" altLang="ko-KR"/>
              <a:t>(CENTER)</a:t>
            </a:r>
            <a:r>
              <a:rPr lang="ko-KR" altLang="en-US"/>
              <a:t>의 </a:t>
            </a:r>
            <a:r>
              <a:rPr lang="en-US" altLang="ko-KR"/>
              <a:t>5</a:t>
            </a:r>
            <a:r>
              <a:rPr lang="ko-KR" altLang="en-US"/>
              <a:t>개 영역으로 나눔</a:t>
            </a:r>
            <a:endParaRPr lang="en-US" altLang="ko-KR"/>
          </a:p>
          <a:p>
            <a:pPr lvl="2"/>
            <a:r>
              <a:rPr lang="en-US" altLang="ko-KR"/>
              <a:t>5</a:t>
            </a:r>
            <a:r>
              <a:rPr lang="ko-KR" altLang="en-US"/>
              <a:t>개 영역 중 응용프로그램에서 지정한 영역에 컴포넌트 배치</a:t>
            </a:r>
            <a:endParaRPr lang="en-US" altLang="ko-KR"/>
          </a:p>
          <a:p>
            <a:pPr lvl="1"/>
            <a:r>
              <a:rPr lang="en-US" altLang="ko-KR" err="1"/>
              <a:t>GridLayout</a:t>
            </a:r>
            <a:r>
              <a:rPr lang="ko-KR" altLang="en-US"/>
              <a:t> 배치관리자</a:t>
            </a:r>
            <a:endParaRPr lang="en-US" altLang="ko-KR"/>
          </a:p>
          <a:p>
            <a:pPr lvl="2"/>
            <a:r>
              <a:rPr lang="ko-KR" altLang="en-US"/>
              <a:t>컨테이너를 프로그램에서 설정한 동일한 크기의 </a:t>
            </a:r>
            <a:r>
              <a:rPr lang="en-US" altLang="ko-KR"/>
              <a:t>2</a:t>
            </a:r>
            <a:r>
              <a:rPr lang="ko-KR" altLang="en-US"/>
              <a:t>차원 격자로 나눔</a:t>
            </a:r>
            <a:endParaRPr lang="en-US" altLang="ko-KR"/>
          </a:p>
          <a:p>
            <a:pPr lvl="2"/>
            <a:r>
              <a:rPr lang="ko-KR" altLang="en-US"/>
              <a:t>컴포넌트는 삽입 순서대로 좌에서 우로</a:t>
            </a:r>
            <a:r>
              <a:rPr lang="en-US" altLang="ko-KR"/>
              <a:t>, </a:t>
            </a:r>
            <a:r>
              <a:rPr lang="ko-KR" altLang="en-US"/>
              <a:t>다시 위에서 아래로 배치</a:t>
            </a:r>
            <a:endParaRPr lang="en-US" altLang="ko-KR"/>
          </a:p>
          <a:p>
            <a:pPr lvl="1"/>
            <a:r>
              <a:rPr lang="en-US" altLang="ko-KR" err="1"/>
              <a:t>CardLayout</a:t>
            </a:r>
            <a:endParaRPr lang="en-US" altLang="ko-KR"/>
          </a:p>
          <a:p>
            <a:pPr lvl="2"/>
            <a:r>
              <a:rPr lang="ko-KR" altLang="en-US"/>
              <a:t>컨테이너의 공간에 카드를 쌓아 놓은 듯이 컴포넌트를 포개어 배치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07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배치 관리자 대표 유형 </a:t>
            </a:r>
            <a:r>
              <a:rPr lang="en-US" altLang="ko-KR"/>
              <a:t>4 </a:t>
            </a:r>
            <a:r>
              <a:rPr lang="ko-KR" altLang="en-US"/>
              <a:t>가지</a:t>
            </a:r>
          </a:p>
        </p:txBody>
      </p:sp>
      <p:sp>
        <p:nvSpPr>
          <p:cNvPr id="52" name="내용 개체 틀 51"/>
          <p:cNvSpPr>
            <a:spLocks noGrp="1"/>
          </p:cNvSpPr>
          <p:nvPr>
            <p:ph sz="quarter" idx="1"/>
          </p:nvPr>
        </p:nvSpPr>
        <p:spPr>
          <a:xfrm>
            <a:off x="642910" y="1285860"/>
            <a:ext cx="8153400" cy="571504"/>
          </a:xfrm>
        </p:spPr>
        <p:txBody>
          <a:bodyPr>
            <a:normAutofit/>
          </a:bodyPr>
          <a:lstStyle/>
          <a:p>
            <a:r>
              <a:rPr lang="en-US" altLang="ko-KR"/>
              <a:t>java.awt </a:t>
            </a:r>
            <a:r>
              <a:rPr lang="ko-KR" altLang="en-US"/>
              <a:t>패키지에 구현되어 있음</a:t>
            </a:r>
            <a:endParaRPr lang="en-US" altLang="ko-KR"/>
          </a:p>
        </p:txBody>
      </p:sp>
      <p:sp>
        <p:nvSpPr>
          <p:cNvPr id="73" name="TextBox 72"/>
          <p:cNvSpPr txBox="1"/>
          <p:nvPr/>
        </p:nvSpPr>
        <p:spPr>
          <a:xfrm>
            <a:off x="5652120" y="1835532"/>
            <a:ext cx="140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BorderLayout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059810" y="1916832"/>
            <a:ext cx="7472630" cy="4464496"/>
            <a:chOff x="755576" y="1772816"/>
            <a:chExt cx="7472630" cy="446449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060847"/>
              <a:ext cx="7472630" cy="4176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6" name="TextBox 65"/>
            <p:cNvSpPr txBox="1"/>
            <p:nvPr/>
          </p:nvSpPr>
          <p:spPr>
            <a:xfrm>
              <a:off x="3275856" y="3284984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/>
                <a:t>이쪽으로</a:t>
              </a:r>
              <a:endParaRPr lang="en-US" altLang="ko-KR" sz="1200"/>
            </a:p>
            <a:p>
              <a:r>
                <a:rPr lang="ko-KR" altLang="en-US" sz="1200"/>
                <a:t> 가세요</a:t>
              </a:r>
              <a:r>
                <a:rPr lang="en-US" altLang="ko-KR" sz="1200"/>
                <a:t>.</a:t>
              </a:r>
              <a:endParaRPr lang="ko-KR" altLang="en-US" sz="120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362319" y="5516679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/>
                <a:t>이쪽으로</a:t>
              </a:r>
              <a:endParaRPr lang="en-US" altLang="ko-KR" sz="1200"/>
            </a:p>
            <a:p>
              <a:r>
                <a:rPr lang="ko-KR" altLang="en-US" sz="1200"/>
                <a:t> 가세요</a:t>
              </a:r>
              <a:r>
                <a:rPr lang="en-US" altLang="ko-KR" sz="1200"/>
                <a:t>.</a:t>
              </a:r>
              <a:endParaRPr lang="ko-KR" altLang="en-US" sz="120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394767" y="3206551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/>
                <a:t>이쪽으로</a:t>
              </a:r>
              <a:endParaRPr lang="en-US" altLang="ko-KR" sz="1200"/>
            </a:p>
            <a:p>
              <a:r>
                <a:rPr lang="ko-KR" altLang="en-US" sz="1200"/>
                <a:t> 가세요</a:t>
              </a:r>
              <a:r>
                <a:rPr lang="en-US" altLang="ko-KR" sz="1200"/>
                <a:t>.</a:t>
              </a:r>
              <a:endParaRPr lang="ko-KR" altLang="en-US" sz="120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466775" y="5503704"/>
              <a:ext cx="535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/>
                <a:t>이쪽으로</a:t>
              </a:r>
              <a:endParaRPr lang="en-US" altLang="ko-KR" sz="1200"/>
            </a:p>
            <a:p>
              <a:r>
                <a:rPr lang="ko-KR" altLang="en-US" sz="1200"/>
                <a:t> 가세요</a:t>
              </a:r>
              <a:r>
                <a:rPr lang="en-US" altLang="ko-KR" sz="1200"/>
                <a:t>.</a:t>
              </a:r>
              <a:endParaRPr lang="ko-KR" altLang="en-US" sz="120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547664" y="1772816"/>
              <a:ext cx="1197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err="1"/>
                <a:t>FlowLayout</a:t>
              </a:r>
              <a:endParaRPr lang="ko-KR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547663" y="4149079"/>
              <a:ext cx="1215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err="1"/>
                <a:t>GridLayout</a:t>
              </a:r>
              <a:endParaRPr lang="ko-KR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758142" y="4157627"/>
              <a:ext cx="1252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err="1"/>
                <a:t>CardLayout</a:t>
              </a:r>
              <a:endParaRPr lang="ko-KR" altLang="en-US"/>
            </a:p>
          </p:txBody>
        </p:sp>
      </p:grp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930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컨테이너와 디폴트 배치관리자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16424"/>
          </a:xfrm>
        </p:spPr>
        <p:txBody>
          <a:bodyPr>
            <a:normAutofit/>
          </a:bodyPr>
          <a:lstStyle/>
          <a:p>
            <a:r>
              <a:rPr lang="ko-KR" altLang="en-US"/>
              <a:t>컨테이너의 디폴트 배치관리자</a:t>
            </a:r>
            <a:endParaRPr lang="en-US" altLang="ko-KR"/>
          </a:p>
          <a:p>
            <a:pPr lvl="1"/>
            <a:r>
              <a:rPr lang="ko-KR" altLang="en-US"/>
              <a:t>컨테이너 생성시 자동으로 생성되는 배치관리자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365760" lvl="1" indent="0">
              <a:buNone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87" y="2564904"/>
            <a:ext cx="7291160" cy="2190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0758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컨테이너에 새로운 배치관리자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/>
              <a:t>컨테이너에 새로운 배치관리자 설정</a:t>
            </a:r>
            <a:endParaRPr lang="en-US" altLang="ko-KR" sz="2000"/>
          </a:p>
          <a:p>
            <a:pPr lvl="1"/>
            <a:r>
              <a:rPr lang="en-US" altLang="ko-KR" sz="1800" err="1"/>
              <a:t>setLayout</a:t>
            </a:r>
            <a:r>
              <a:rPr lang="en-US" altLang="ko-KR" sz="1800"/>
              <a:t>(</a:t>
            </a:r>
            <a:r>
              <a:rPr lang="en-US" altLang="ko-KR" sz="1800" err="1"/>
              <a:t>LayoutManager</a:t>
            </a:r>
            <a:r>
              <a:rPr lang="en-US" altLang="ko-KR" sz="1800"/>
              <a:t> lm) </a:t>
            </a:r>
            <a:r>
              <a:rPr lang="ko-KR" altLang="en-US" sz="1800" err="1"/>
              <a:t>메소드</a:t>
            </a:r>
            <a:r>
              <a:rPr lang="ko-KR" altLang="en-US" sz="1800"/>
              <a:t> 호출</a:t>
            </a:r>
            <a:endParaRPr lang="en-US" altLang="ko-KR" sz="1800"/>
          </a:p>
          <a:p>
            <a:pPr lvl="2"/>
            <a:r>
              <a:rPr lang="en-US" altLang="ko-KR" sz="1600"/>
              <a:t>lm</a:t>
            </a:r>
            <a:r>
              <a:rPr lang="ko-KR" altLang="en-US" sz="1600"/>
              <a:t>을 새로운 배치관리자로 설정</a:t>
            </a:r>
            <a:endParaRPr lang="en-US" altLang="ko-KR" sz="1600"/>
          </a:p>
          <a:p>
            <a:pPr lvl="1"/>
            <a:r>
              <a:rPr lang="ko-KR" altLang="en-US" sz="1800"/>
              <a:t>사례</a:t>
            </a:r>
            <a:endParaRPr lang="en-US" altLang="ko-KR" sz="1800"/>
          </a:p>
          <a:p>
            <a:pPr lvl="2"/>
            <a:r>
              <a:rPr lang="en-US" altLang="ko-KR" sz="1600" err="1"/>
              <a:t>JPanel</a:t>
            </a:r>
            <a:r>
              <a:rPr lang="ko-KR" altLang="en-US" sz="1600"/>
              <a:t> 컨테이너에 </a:t>
            </a:r>
            <a:r>
              <a:rPr lang="en-US" altLang="ko-KR" sz="1600" err="1"/>
              <a:t>BorderLayout</a:t>
            </a:r>
            <a:r>
              <a:rPr lang="en-US" altLang="ko-KR" sz="1600"/>
              <a:t> </a:t>
            </a:r>
            <a:r>
              <a:rPr lang="ko-KR" altLang="en-US" sz="1600"/>
              <a:t>배치관리자를 설정하는 예</a:t>
            </a:r>
            <a:endParaRPr lang="en-US" altLang="ko-KR" sz="1600"/>
          </a:p>
          <a:p>
            <a:pPr lvl="2"/>
            <a:endParaRPr lang="en-US" altLang="ko-KR" sz="1600"/>
          </a:p>
          <a:p>
            <a:pPr lvl="2"/>
            <a:endParaRPr lang="en-US" altLang="ko-KR" sz="1600"/>
          </a:p>
          <a:p>
            <a:pPr lvl="2"/>
            <a:endParaRPr lang="en-US" altLang="ko-KR" sz="1600"/>
          </a:p>
          <a:p>
            <a:pPr lvl="2"/>
            <a:r>
              <a:rPr lang="ko-KR" altLang="en-US" sz="1600" err="1"/>
              <a:t>컨텐트팬의</a:t>
            </a:r>
            <a:r>
              <a:rPr lang="ko-KR" altLang="en-US" sz="1600"/>
              <a:t> 배치관리자를 </a:t>
            </a:r>
            <a:r>
              <a:rPr lang="en-US" altLang="ko-KR" sz="1600" err="1"/>
              <a:t>FlowLayout</a:t>
            </a:r>
            <a:r>
              <a:rPr lang="en-US" altLang="ko-KR" sz="1600"/>
              <a:t> </a:t>
            </a:r>
            <a:r>
              <a:rPr lang="ko-KR" altLang="en-US" sz="1600"/>
              <a:t>배치관리자로 설정</a:t>
            </a:r>
            <a:endParaRPr lang="en-US" altLang="ko-KR" sz="1600"/>
          </a:p>
          <a:p>
            <a:pPr lvl="2"/>
            <a:endParaRPr lang="en-US" altLang="ko-KR" sz="1600"/>
          </a:p>
          <a:p>
            <a:pPr lvl="2"/>
            <a:endParaRPr lang="en-US" altLang="ko-KR" sz="1600"/>
          </a:p>
          <a:p>
            <a:pPr lvl="2"/>
            <a:endParaRPr lang="en-US" altLang="ko-KR" sz="1600"/>
          </a:p>
          <a:p>
            <a:pPr lvl="2"/>
            <a:r>
              <a:rPr lang="ko-KR" altLang="en-US" sz="1600"/>
              <a:t>오류</a:t>
            </a:r>
            <a:endParaRPr lang="en-US" altLang="ko-KR" sz="1600"/>
          </a:p>
          <a:p>
            <a:pPr lvl="2"/>
            <a:endParaRPr lang="ko-KR" altLang="en-US" sz="1600"/>
          </a:p>
          <a:p>
            <a:endParaRPr lang="ko-KR" altLang="en-US" sz="20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19672" y="3140968"/>
            <a:ext cx="583264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err="1"/>
              <a:t>JPanel</a:t>
            </a:r>
            <a:r>
              <a:rPr lang="en-US" altLang="ko-KR" sz="1400"/>
              <a:t> p = new </a:t>
            </a:r>
            <a:r>
              <a:rPr lang="en-US" altLang="ko-KR" sz="1400" err="1"/>
              <a:t>JPanel</a:t>
            </a:r>
            <a:r>
              <a:rPr lang="en-US" altLang="ko-KR" sz="1400"/>
              <a:t>();</a:t>
            </a:r>
          </a:p>
          <a:p>
            <a:r>
              <a:rPr lang="en-US" altLang="ko-KR" sz="1400" err="1"/>
              <a:t>p.setLayout</a:t>
            </a:r>
            <a:r>
              <a:rPr lang="en-US" altLang="ko-KR" sz="1400"/>
              <a:t>(new </a:t>
            </a:r>
            <a:r>
              <a:rPr lang="en-US" altLang="ko-KR" sz="1400" err="1"/>
              <a:t>BorderLayout</a:t>
            </a:r>
            <a:r>
              <a:rPr lang="en-US" altLang="ko-KR" sz="1400"/>
              <a:t>()); // </a:t>
            </a:r>
            <a:r>
              <a:rPr lang="en-US" altLang="ko-KR" sz="1400" err="1"/>
              <a:t>JPanel</a:t>
            </a:r>
            <a:r>
              <a:rPr lang="ko-KR" altLang="en-US" sz="1400"/>
              <a:t>에 </a:t>
            </a:r>
            <a:r>
              <a:rPr lang="en-US" altLang="ko-KR" sz="1400" err="1"/>
              <a:t>BorderLayout</a:t>
            </a:r>
            <a:r>
              <a:rPr lang="en-US" altLang="ko-KR" sz="1400"/>
              <a:t> </a:t>
            </a:r>
            <a:r>
              <a:rPr lang="ko-KR" altLang="en-US" sz="1400"/>
              <a:t>설정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19672" y="4293096"/>
            <a:ext cx="583264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/>
              <a:t>Container c = </a:t>
            </a:r>
            <a:r>
              <a:rPr lang="en-US" altLang="ko-KR" sz="1400" err="1"/>
              <a:t>frame.getConentPane</a:t>
            </a:r>
            <a:r>
              <a:rPr lang="en-US" altLang="ko-KR" sz="1400"/>
              <a:t>(); // </a:t>
            </a:r>
            <a:r>
              <a:rPr lang="ko-KR" altLang="en-US" sz="1400"/>
              <a:t>프레임의 </a:t>
            </a:r>
            <a:r>
              <a:rPr lang="ko-KR" altLang="en-US" sz="1400" err="1"/>
              <a:t>컨텐트팬</a:t>
            </a:r>
            <a:r>
              <a:rPr lang="ko-KR" altLang="en-US" sz="1400"/>
              <a:t> 알아내기</a:t>
            </a:r>
            <a:endParaRPr lang="en-US" altLang="ko-KR" sz="1400"/>
          </a:p>
          <a:p>
            <a:endParaRPr lang="ko-KR" altLang="en-US" sz="1400"/>
          </a:p>
          <a:p>
            <a:r>
              <a:rPr lang="en-US" altLang="ko-KR" sz="1400" err="1"/>
              <a:t>c.setLayout</a:t>
            </a:r>
            <a:r>
              <a:rPr lang="en-US" altLang="ko-KR" sz="1400"/>
              <a:t>(new </a:t>
            </a:r>
            <a:r>
              <a:rPr lang="en-US" altLang="ko-KR" sz="1400" err="1"/>
              <a:t>FlowLayout</a:t>
            </a:r>
            <a:r>
              <a:rPr lang="en-US" altLang="ko-KR" sz="1400"/>
              <a:t>()); // </a:t>
            </a:r>
            <a:r>
              <a:rPr lang="ko-KR" altLang="en-US" sz="1400" err="1"/>
              <a:t>컨텐트팬에</a:t>
            </a:r>
            <a:r>
              <a:rPr lang="ko-KR" altLang="en-US" sz="1400"/>
              <a:t> </a:t>
            </a:r>
            <a:r>
              <a:rPr lang="en-US" altLang="ko-KR" sz="1400" err="1"/>
              <a:t>FlowLayout</a:t>
            </a:r>
            <a:r>
              <a:rPr lang="en-US" altLang="ko-KR" sz="1400"/>
              <a:t> </a:t>
            </a:r>
            <a:r>
              <a:rPr lang="ko-KR" altLang="en-US" sz="1400"/>
              <a:t>설정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19672" y="5589240"/>
            <a:ext cx="583264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err="1"/>
              <a:t>c.setLayout</a:t>
            </a:r>
            <a:r>
              <a:rPr lang="en-US" altLang="ko-KR" sz="1400"/>
              <a:t>(</a:t>
            </a:r>
            <a:r>
              <a:rPr lang="en-US" altLang="ko-KR" sz="1400" strike="sngStrike" err="1"/>
              <a:t>FlowLayout</a:t>
            </a:r>
            <a:r>
              <a:rPr lang="en-US" altLang="ko-KR" sz="1400"/>
              <a:t>); // </a:t>
            </a:r>
            <a:r>
              <a:rPr lang="ko-KR" altLang="en-US" sz="1400"/>
              <a:t>오류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446" y="5589240"/>
            <a:ext cx="355226" cy="30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4876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FlowLayout</a:t>
            </a:r>
            <a:r>
              <a:rPr lang="en-US" altLang="ko-KR"/>
              <a:t> </a:t>
            </a:r>
            <a:r>
              <a:rPr lang="ko-KR" altLang="en-US"/>
              <a:t>배치관리자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배치방법</a:t>
            </a:r>
            <a:endParaRPr lang="en-US" altLang="ko-KR"/>
          </a:p>
          <a:p>
            <a:pPr lvl="1"/>
            <a:r>
              <a:rPr lang="ko-KR" altLang="en-US"/>
              <a:t>컴포넌트를 컨테이너 내에 왼쪽에서 오른쪽으로 배치</a:t>
            </a:r>
            <a:endParaRPr lang="en-US" altLang="ko-KR"/>
          </a:p>
          <a:p>
            <a:pPr lvl="2"/>
            <a:r>
              <a:rPr lang="ko-KR" altLang="en-US"/>
              <a:t>다시 위에서 아래로 순서대로 배치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907704" y="2564904"/>
            <a:ext cx="381642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err="1"/>
              <a:t>container.setLayout</a:t>
            </a:r>
            <a:r>
              <a:rPr lang="en-US" altLang="ko-KR" sz="1400" b="1"/>
              <a:t>(new </a:t>
            </a:r>
            <a:r>
              <a:rPr lang="en-US" altLang="ko-KR" sz="1400" b="1" err="1"/>
              <a:t>FlowLayout</a:t>
            </a:r>
            <a:r>
              <a:rPr lang="en-US" altLang="ko-KR" sz="1400" b="1"/>
              <a:t>());</a:t>
            </a:r>
          </a:p>
          <a:p>
            <a:r>
              <a:rPr lang="en-US" altLang="ko-KR" sz="1400" err="1"/>
              <a:t>container.add</a:t>
            </a:r>
            <a:r>
              <a:rPr lang="en-US" altLang="ko-KR" sz="1400"/>
              <a:t>(new </a:t>
            </a:r>
            <a:r>
              <a:rPr lang="en-US" altLang="ko-KR" sz="1400" err="1"/>
              <a:t>JButton</a:t>
            </a:r>
            <a:r>
              <a:rPr lang="en-US" altLang="ko-KR" sz="1400"/>
              <a:t>("add"));</a:t>
            </a:r>
          </a:p>
          <a:p>
            <a:r>
              <a:rPr lang="en-US" altLang="ko-KR" sz="1400" err="1"/>
              <a:t>container.add</a:t>
            </a:r>
            <a:r>
              <a:rPr lang="en-US" altLang="ko-KR" sz="1400"/>
              <a:t>(new </a:t>
            </a:r>
            <a:r>
              <a:rPr lang="en-US" altLang="ko-KR" sz="1400" err="1"/>
              <a:t>JButton</a:t>
            </a:r>
            <a:r>
              <a:rPr lang="en-US" altLang="ko-KR" sz="1400"/>
              <a:t>("sub"));</a:t>
            </a:r>
          </a:p>
          <a:p>
            <a:r>
              <a:rPr lang="en-US" altLang="ko-KR" sz="1400" err="1"/>
              <a:t>container.add</a:t>
            </a:r>
            <a:r>
              <a:rPr lang="en-US" altLang="ko-KR" sz="1400"/>
              <a:t>(new </a:t>
            </a:r>
            <a:r>
              <a:rPr lang="en-US" altLang="ko-KR" sz="1400" err="1"/>
              <a:t>JButton</a:t>
            </a:r>
            <a:r>
              <a:rPr lang="en-US" altLang="ko-KR" sz="1400"/>
              <a:t>("</a:t>
            </a:r>
            <a:r>
              <a:rPr lang="en-US" altLang="ko-KR" sz="1400" err="1"/>
              <a:t>mul</a:t>
            </a:r>
            <a:r>
              <a:rPr lang="en-US" altLang="ko-KR" sz="1400"/>
              <a:t>"));</a:t>
            </a:r>
          </a:p>
          <a:p>
            <a:r>
              <a:rPr lang="en-US" altLang="ko-KR" sz="1400" err="1"/>
              <a:t>container.add</a:t>
            </a:r>
            <a:r>
              <a:rPr lang="en-US" altLang="ko-KR" sz="1400"/>
              <a:t>(new </a:t>
            </a:r>
            <a:r>
              <a:rPr lang="en-US" altLang="ko-KR" sz="1400" err="1"/>
              <a:t>JButton</a:t>
            </a:r>
            <a:r>
              <a:rPr lang="en-US" altLang="ko-KR" sz="1400"/>
              <a:t>("div"));</a:t>
            </a:r>
          </a:p>
          <a:p>
            <a:r>
              <a:rPr lang="en-US" altLang="ko-KR" sz="1400" err="1"/>
              <a:t>container.add</a:t>
            </a:r>
            <a:r>
              <a:rPr lang="en-US" altLang="ko-KR" sz="1400"/>
              <a:t>(new </a:t>
            </a:r>
            <a:r>
              <a:rPr lang="en-US" altLang="ko-KR" sz="1400" err="1"/>
              <a:t>JButton</a:t>
            </a:r>
            <a:r>
              <a:rPr lang="en-US" altLang="ko-KR" sz="1400"/>
              <a:t>("Calculate"));</a:t>
            </a:r>
            <a:endParaRPr lang="ko-KR" altLang="en-US" sz="140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82" y="4380129"/>
            <a:ext cx="2532238" cy="17066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380128"/>
            <a:ext cx="2532238" cy="17066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074" y="4380127"/>
            <a:ext cx="2532238" cy="170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87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39" y="3766779"/>
            <a:ext cx="2737829" cy="184517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FlowLayout</a:t>
            </a:r>
            <a:r>
              <a:rPr lang="ko-KR" altLang="en-US"/>
              <a:t>의</a:t>
            </a:r>
            <a:r>
              <a:rPr lang="en-US" altLang="ko-KR"/>
              <a:t> </a:t>
            </a:r>
            <a:r>
              <a:rPr lang="ko-KR" altLang="en-US"/>
              <a:t>생성자</a:t>
            </a:r>
          </a:p>
        </p:txBody>
      </p:sp>
      <p:sp>
        <p:nvSpPr>
          <p:cNvPr id="21" name="내용 개체 틀 20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err="1"/>
              <a:t>생성자</a:t>
            </a:r>
            <a:endParaRPr lang="en-US" altLang="ko-KR" sz="2000"/>
          </a:p>
          <a:p>
            <a:pPr lvl="1"/>
            <a:r>
              <a:rPr lang="en-US" altLang="ko-KR" sz="1800" err="1"/>
              <a:t>FlowLayout</a:t>
            </a:r>
            <a:r>
              <a:rPr lang="en-US" altLang="ko-KR" sz="1800"/>
              <a:t>()</a:t>
            </a:r>
          </a:p>
          <a:p>
            <a:pPr lvl="1"/>
            <a:r>
              <a:rPr lang="en-US" altLang="ko-KR" sz="1800" err="1"/>
              <a:t>FlowLayout</a:t>
            </a:r>
            <a:r>
              <a:rPr lang="en-US" altLang="ko-KR" sz="1800"/>
              <a:t>(</a:t>
            </a:r>
            <a:r>
              <a:rPr lang="en-US" altLang="ko-KR" sz="1800" err="1"/>
              <a:t>int</a:t>
            </a:r>
            <a:r>
              <a:rPr lang="en-US" altLang="ko-KR" sz="1800"/>
              <a:t> align, </a:t>
            </a:r>
            <a:r>
              <a:rPr lang="en-US" altLang="ko-KR" sz="1800" err="1"/>
              <a:t>int</a:t>
            </a:r>
            <a:r>
              <a:rPr lang="en-US" altLang="ko-KR" sz="1800"/>
              <a:t> </a:t>
            </a:r>
            <a:r>
              <a:rPr lang="en-US" altLang="ko-KR" sz="1800" err="1"/>
              <a:t>hGap</a:t>
            </a:r>
            <a:r>
              <a:rPr lang="en-US" altLang="ko-KR" sz="1800"/>
              <a:t>, </a:t>
            </a:r>
            <a:r>
              <a:rPr lang="en-US" altLang="ko-KR" sz="1800" err="1"/>
              <a:t>int</a:t>
            </a:r>
            <a:r>
              <a:rPr lang="en-US" altLang="ko-KR" sz="1800"/>
              <a:t> </a:t>
            </a:r>
            <a:r>
              <a:rPr lang="en-US" altLang="ko-KR" sz="1800" err="1"/>
              <a:t>vGap</a:t>
            </a:r>
            <a:r>
              <a:rPr lang="en-US" altLang="ko-KR" sz="1800"/>
              <a:t>)</a:t>
            </a:r>
          </a:p>
          <a:p>
            <a:pPr lvl="2"/>
            <a:r>
              <a:rPr lang="en-US" altLang="ko-KR" sz="1600"/>
              <a:t>align : </a:t>
            </a:r>
            <a:r>
              <a:rPr lang="ko-KR" altLang="en-US" sz="1600"/>
              <a:t>컴포넌트를 정렬하는 방법 지정</a:t>
            </a:r>
            <a:r>
              <a:rPr lang="en-US" altLang="ko-KR" sz="1600"/>
              <a:t>. </a:t>
            </a:r>
            <a:r>
              <a:rPr lang="ko-KR" altLang="en-US" sz="1600"/>
              <a:t>왼쪽 정렬</a:t>
            </a:r>
            <a:r>
              <a:rPr lang="en-US" altLang="ko-KR" sz="1600"/>
              <a:t>(</a:t>
            </a:r>
            <a:r>
              <a:rPr lang="en-US" altLang="ko-KR" sz="1600" err="1"/>
              <a:t>FlowLayout.LEFT</a:t>
            </a:r>
            <a:r>
              <a:rPr lang="en-US" altLang="ko-KR" sz="1600"/>
              <a:t>), </a:t>
            </a:r>
            <a:r>
              <a:rPr lang="ko-KR" altLang="en-US" sz="1600"/>
              <a:t>오른쪽 정렬</a:t>
            </a:r>
            <a:r>
              <a:rPr lang="en-US" altLang="ko-KR" sz="1600"/>
              <a:t>(</a:t>
            </a:r>
            <a:r>
              <a:rPr lang="en-US" altLang="ko-KR" sz="1600" err="1"/>
              <a:t>FlowLayout.RIGHT</a:t>
            </a:r>
            <a:r>
              <a:rPr lang="en-US" altLang="ko-KR" sz="1600"/>
              <a:t>), </a:t>
            </a:r>
            <a:r>
              <a:rPr lang="ko-KR" altLang="en-US" sz="1600"/>
              <a:t>중앙 정렬</a:t>
            </a:r>
            <a:r>
              <a:rPr lang="en-US" altLang="ko-KR" sz="1600"/>
              <a:t>(</a:t>
            </a:r>
            <a:r>
              <a:rPr lang="en-US" altLang="ko-KR" sz="1600" err="1"/>
              <a:t>FlowLayout.CENTER</a:t>
            </a:r>
            <a:r>
              <a:rPr lang="en-US" altLang="ko-KR" sz="1600"/>
              <a:t>(</a:t>
            </a:r>
            <a:r>
              <a:rPr lang="ko-KR" altLang="en-US" sz="1600"/>
              <a:t>디폴트</a:t>
            </a:r>
            <a:r>
              <a:rPr lang="en-US" altLang="ko-KR" sz="1600"/>
              <a:t>))</a:t>
            </a:r>
          </a:p>
          <a:p>
            <a:pPr lvl="2"/>
            <a:r>
              <a:rPr lang="en-US" altLang="ko-KR" sz="1600" err="1"/>
              <a:t>hGap</a:t>
            </a:r>
            <a:r>
              <a:rPr lang="en-US" altLang="ko-KR" sz="1600"/>
              <a:t> : </a:t>
            </a:r>
            <a:r>
              <a:rPr lang="ko-KR" altLang="en-US" sz="1600"/>
              <a:t>좌우 두 컴포넌트 사이의 수평 간격</a:t>
            </a:r>
            <a:r>
              <a:rPr lang="en-US" altLang="ko-KR" sz="1600"/>
              <a:t>, </a:t>
            </a:r>
            <a:r>
              <a:rPr lang="ko-KR" altLang="en-US" sz="1600"/>
              <a:t>픽셀 단위</a:t>
            </a:r>
            <a:r>
              <a:rPr lang="en-US" altLang="ko-KR" sz="1600"/>
              <a:t>. </a:t>
            </a:r>
            <a:r>
              <a:rPr lang="ko-KR" altLang="en-US" sz="1600"/>
              <a:t>디폴트는 </a:t>
            </a:r>
            <a:r>
              <a:rPr lang="en-US" altLang="ko-KR" sz="1600"/>
              <a:t>5</a:t>
            </a:r>
          </a:p>
          <a:p>
            <a:pPr lvl="2"/>
            <a:r>
              <a:rPr lang="en-US" altLang="ko-KR" sz="1600" err="1"/>
              <a:t>vGap</a:t>
            </a:r>
            <a:r>
              <a:rPr lang="en-US" altLang="ko-KR" sz="1600"/>
              <a:t> : </a:t>
            </a:r>
            <a:r>
              <a:rPr lang="ko-KR" altLang="en-US" sz="1600"/>
              <a:t>상하 두 컴포넌트 사이의 수직 간격</a:t>
            </a:r>
            <a:r>
              <a:rPr lang="en-US" altLang="ko-KR" sz="1600"/>
              <a:t>, </a:t>
            </a:r>
            <a:r>
              <a:rPr lang="ko-KR" altLang="en-US" sz="1600"/>
              <a:t>픽셀 단위</a:t>
            </a:r>
            <a:r>
              <a:rPr lang="en-US" altLang="ko-KR" sz="1600"/>
              <a:t>. </a:t>
            </a:r>
            <a:r>
              <a:rPr lang="ko-KR" altLang="en-US" sz="1600"/>
              <a:t>디폴트는 </a:t>
            </a:r>
            <a:r>
              <a:rPr lang="en-US" altLang="ko-KR" sz="1600"/>
              <a:t>5</a:t>
            </a:r>
            <a:endParaRPr lang="ko-KR" altLang="en-US" sz="1600"/>
          </a:p>
          <a:p>
            <a:pPr lvl="1"/>
            <a:endParaRPr lang="ko-KR" altLang="en-US" sz="160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57422" y="6215082"/>
            <a:ext cx="2286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err="1"/>
              <a:t>FlowLayout.LEFT</a:t>
            </a:r>
            <a:r>
              <a:rPr lang="ko-KR" altLang="en-US" sz="1400"/>
              <a:t>로 정렬됨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rot="5400000" flipH="1" flipV="1">
            <a:off x="2548488" y="5809702"/>
            <a:ext cx="1071570" cy="249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3571868" y="5786454"/>
            <a:ext cx="285752" cy="15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28992" y="5857892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err="1"/>
              <a:t>hGap</a:t>
            </a:r>
            <a:endParaRPr lang="ko-KR" altLang="en-US" sz="1400"/>
          </a:p>
        </p:txBody>
      </p:sp>
      <p:cxnSp>
        <p:nvCxnSpPr>
          <p:cNvPr id="11" name="직선 화살표 연결선 10"/>
          <p:cNvCxnSpPr/>
          <p:nvPr/>
        </p:nvCxnSpPr>
        <p:spPr>
          <a:xfrm rot="5400000">
            <a:off x="5402231" y="4895580"/>
            <a:ext cx="357190" cy="15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00348" y="4788423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err="1"/>
              <a:t>vGap</a:t>
            </a:r>
            <a:endParaRPr lang="ko-KR" altLang="en-US" sz="1400"/>
          </a:p>
        </p:txBody>
      </p:sp>
      <p:cxnSp>
        <p:nvCxnSpPr>
          <p:cNvPr id="13" name="직선 연결선 12"/>
          <p:cNvCxnSpPr/>
          <p:nvPr/>
        </p:nvCxnSpPr>
        <p:spPr>
          <a:xfrm>
            <a:off x="5128844" y="4705261"/>
            <a:ext cx="57150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628778" y="5074175"/>
            <a:ext cx="107157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5400000">
            <a:off x="3321835" y="5536421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rot="5400000">
            <a:off x="3607587" y="5536421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229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7" y="1965372"/>
            <a:ext cx="2870413" cy="193453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91880" y="1700808"/>
            <a:ext cx="5328591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/>
              <a:t>import </a:t>
            </a:r>
            <a:r>
              <a:rPr lang="en-US" altLang="ko-KR" sz="1200" err="1"/>
              <a:t>javax.swing</a:t>
            </a:r>
            <a:r>
              <a:rPr lang="en-US" altLang="ko-KR" sz="1200"/>
              <a:t>.*;</a:t>
            </a:r>
          </a:p>
          <a:p>
            <a:pPr defTabSz="180000"/>
            <a:r>
              <a:rPr lang="en-US" altLang="ko-KR" sz="1200"/>
              <a:t>import </a:t>
            </a:r>
            <a:r>
              <a:rPr lang="en-US" altLang="ko-KR" sz="1200" err="1"/>
              <a:t>java.awt</a:t>
            </a:r>
            <a:r>
              <a:rPr lang="en-US" altLang="ko-KR" sz="1200"/>
              <a:t>.*;</a:t>
            </a:r>
          </a:p>
          <a:p>
            <a:pPr defTabSz="180000"/>
            <a:endParaRPr lang="en-US" altLang="ko-KR" sz="1200"/>
          </a:p>
          <a:p>
            <a:pPr defTabSz="180000"/>
            <a:r>
              <a:rPr lang="en-US" altLang="ko-KR" sz="1200"/>
              <a:t>public class </a:t>
            </a:r>
            <a:r>
              <a:rPr lang="en-US" altLang="ko-KR" sz="1200" err="1"/>
              <a:t>FlowLayoutEx</a:t>
            </a:r>
            <a:r>
              <a:rPr lang="en-US" altLang="ko-KR" sz="1200"/>
              <a:t> extends </a:t>
            </a:r>
            <a:r>
              <a:rPr lang="en-US" altLang="ko-KR" sz="1200" err="1"/>
              <a:t>JFrame</a:t>
            </a:r>
            <a:r>
              <a:rPr lang="en-US" altLang="ko-KR" sz="1200"/>
              <a:t> {</a:t>
            </a:r>
          </a:p>
          <a:p>
            <a:pPr defTabSz="180000"/>
            <a:r>
              <a:rPr lang="en-US" altLang="ko-KR" sz="1200"/>
              <a:t>	public FlowLayoutEx() {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setTitle</a:t>
            </a:r>
            <a:r>
              <a:rPr lang="en-US" altLang="ko-KR" sz="1200"/>
              <a:t>("</a:t>
            </a:r>
            <a:r>
              <a:rPr lang="en-US" altLang="ko-KR" sz="1200" err="1"/>
              <a:t>FlowLayout</a:t>
            </a:r>
            <a:r>
              <a:rPr lang="en-US" altLang="ko-KR" sz="1200"/>
              <a:t> </a:t>
            </a:r>
            <a:r>
              <a:rPr lang="ko-KR" altLang="en-US" sz="1200"/>
              <a:t>예제</a:t>
            </a:r>
            <a:r>
              <a:rPr lang="en-US" altLang="ko-KR" sz="1200"/>
              <a:t>");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setDefaultCloseOperation</a:t>
            </a:r>
            <a:r>
              <a:rPr lang="en-US" altLang="ko-KR" sz="1200"/>
              <a:t>(</a:t>
            </a:r>
            <a:r>
              <a:rPr lang="en-US" altLang="ko-KR" sz="1200" err="1"/>
              <a:t>JFrame.EXIT_ON_CLOSE</a:t>
            </a:r>
            <a:r>
              <a:rPr lang="en-US" altLang="ko-KR" sz="1200"/>
              <a:t>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b="1"/>
              <a:t>Container </a:t>
            </a:r>
            <a:r>
              <a:rPr lang="en-US" altLang="ko-KR" sz="1200" b="1" err="1"/>
              <a:t>contentPane</a:t>
            </a:r>
            <a:r>
              <a:rPr lang="en-US" altLang="ko-KR" sz="1200" b="1"/>
              <a:t> = </a:t>
            </a:r>
            <a:r>
              <a:rPr lang="en-US" altLang="ko-KR" sz="1200" b="1" err="1"/>
              <a:t>getContentPane</a:t>
            </a:r>
            <a:r>
              <a:rPr lang="en-US" altLang="ko-KR" sz="1200" b="1"/>
              <a:t>(); </a:t>
            </a:r>
            <a:r>
              <a:rPr lang="en-US" altLang="ko-KR" sz="1200"/>
              <a:t>// </a:t>
            </a:r>
            <a:r>
              <a:rPr lang="ko-KR" altLang="en-US" sz="1200" err="1"/>
              <a:t>컨텐트팬</a:t>
            </a:r>
            <a:r>
              <a:rPr lang="ko-KR" altLang="en-US" sz="1200"/>
              <a:t> 알아내기</a:t>
            </a:r>
          </a:p>
          <a:p>
            <a:pPr defTabSz="180000"/>
            <a:endParaRPr lang="en-US" altLang="ko-KR" sz="1200"/>
          </a:p>
          <a:p>
            <a:pPr defTabSz="180000"/>
            <a:r>
              <a:rPr lang="en-US" altLang="ko-KR" sz="1200"/>
              <a:t>		// </a:t>
            </a:r>
            <a:r>
              <a:rPr lang="ko-KR" altLang="en-US" sz="1200"/>
              <a:t>왼쪽 정렬로</a:t>
            </a:r>
            <a:r>
              <a:rPr lang="en-US" altLang="ko-KR" sz="1200"/>
              <a:t>, </a:t>
            </a:r>
            <a:r>
              <a:rPr lang="ko-KR" altLang="en-US" sz="1200"/>
              <a:t>수평 간격을 </a:t>
            </a:r>
            <a:r>
              <a:rPr lang="en-US" altLang="ko-KR" sz="1200"/>
              <a:t>30, </a:t>
            </a:r>
            <a:r>
              <a:rPr lang="ko-KR" altLang="en-US" sz="1200"/>
              <a:t>수직 간격을 </a:t>
            </a:r>
            <a:r>
              <a:rPr lang="en-US" altLang="ko-KR" sz="1200"/>
              <a:t>40 </a:t>
            </a:r>
            <a:r>
              <a:rPr lang="ko-KR" altLang="en-US" sz="1200"/>
              <a:t>픽셀로 배치하는 </a:t>
            </a:r>
            <a:endParaRPr lang="en-US" altLang="ko-KR" sz="1200"/>
          </a:p>
          <a:p>
            <a:pPr defTabSz="180000"/>
            <a:r>
              <a:rPr lang="en-US" altLang="ko-KR" sz="1200"/>
              <a:t>		// </a:t>
            </a:r>
            <a:r>
              <a:rPr lang="en-US" altLang="ko-KR" sz="1200" err="1"/>
              <a:t>FlowLayout</a:t>
            </a:r>
            <a:r>
              <a:rPr lang="en-US" altLang="ko-KR" sz="1200"/>
              <a:t> </a:t>
            </a:r>
            <a:r>
              <a:rPr lang="ko-KR" altLang="en-US" sz="1200"/>
              <a:t>생성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b="1">
                <a:solidFill>
                  <a:srgbClr val="FF0000"/>
                </a:solidFill>
              </a:rPr>
              <a:t>contentPane.setLayout(new FlowLayout(FlowLayout.LEFT, 30, 40));</a:t>
            </a:r>
          </a:p>
          <a:p>
            <a:pPr defTabSz="180000"/>
            <a:endParaRPr lang="en-US" altLang="ko-KR" sz="1200" b="1"/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contentPane.add</a:t>
            </a:r>
            <a:r>
              <a:rPr lang="en-US" altLang="ko-KR" sz="1200"/>
              <a:t>(new </a:t>
            </a:r>
            <a:r>
              <a:rPr lang="en-US" altLang="ko-KR" sz="1200" err="1"/>
              <a:t>JButton</a:t>
            </a:r>
            <a:r>
              <a:rPr lang="en-US" altLang="ko-KR" sz="1200"/>
              <a:t>("add"));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contentPane.add</a:t>
            </a:r>
            <a:r>
              <a:rPr lang="en-US" altLang="ko-KR" sz="1200"/>
              <a:t>(new </a:t>
            </a:r>
            <a:r>
              <a:rPr lang="en-US" altLang="ko-KR" sz="1200" err="1"/>
              <a:t>JButton</a:t>
            </a:r>
            <a:r>
              <a:rPr lang="en-US" altLang="ko-KR" sz="1200"/>
              <a:t>("sub"));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contentPane.add</a:t>
            </a:r>
            <a:r>
              <a:rPr lang="en-US" altLang="ko-KR" sz="1200"/>
              <a:t>(new </a:t>
            </a:r>
            <a:r>
              <a:rPr lang="en-US" altLang="ko-KR" sz="1200" err="1"/>
              <a:t>JButton</a:t>
            </a:r>
            <a:r>
              <a:rPr lang="en-US" altLang="ko-KR" sz="1200"/>
              <a:t>("</a:t>
            </a:r>
            <a:r>
              <a:rPr lang="en-US" altLang="ko-KR" sz="1200" err="1"/>
              <a:t>mul</a:t>
            </a:r>
            <a:r>
              <a:rPr lang="en-US" altLang="ko-KR" sz="1200"/>
              <a:t>"));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contentPane.add</a:t>
            </a:r>
            <a:r>
              <a:rPr lang="en-US" altLang="ko-KR" sz="1200"/>
              <a:t>(new </a:t>
            </a:r>
            <a:r>
              <a:rPr lang="en-US" altLang="ko-KR" sz="1200" err="1"/>
              <a:t>JButton</a:t>
            </a:r>
            <a:r>
              <a:rPr lang="en-US" altLang="ko-KR" sz="1200"/>
              <a:t>("div"));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contentPane.add</a:t>
            </a:r>
            <a:r>
              <a:rPr lang="en-US" altLang="ko-KR" sz="1200"/>
              <a:t>(new </a:t>
            </a:r>
            <a:r>
              <a:rPr lang="en-US" altLang="ko-KR" sz="1200" err="1"/>
              <a:t>JButton</a:t>
            </a:r>
            <a:r>
              <a:rPr lang="en-US" altLang="ko-KR" sz="1200"/>
              <a:t>("Calculate"));</a:t>
            </a:r>
          </a:p>
          <a:p>
            <a:pPr defTabSz="180000"/>
            <a:endParaRPr lang="en-US" altLang="ko-KR" sz="1200"/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setSize</a:t>
            </a:r>
            <a:r>
              <a:rPr lang="en-US" altLang="ko-KR" sz="1200"/>
              <a:t>(300, 200); // </a:t>
            </a:r>
            <a:r>
              <a:rPr lang="ko-KR" altLang="en-US" sz="1200"/>
              <a:t>프레임 크기 </a:t>
            </a:r>
            <a:r>
              <a:rPr lang="en-US" altLang="ko-KR" sz="1200"/>
              <a:t>300x200 </a:t>
            </a:r>
            <a:r>
              <a:rPr lang="ko-KR" altLang="en-US" sz="1200"/>
              <a:t>설정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setVisible</a:t>
            </a:r>
            <a:r>
              <a:rPr lang="en-US" altLang="ko-KR" sz="1200"/>
              <a:t>(true); // </a:t>
            </a:r>
            <a:r>
              <a:rPr lang="ko-KR" altLang="en-US" sz="1200"/>
              <a:t>화면에 프레임 출력</a:t>
            </a:r>
          </a:p>
          <a:p>
            <a:pPr defTabSz="180000"/>
            <a:r>
              <a:rPr lang="en-US" altLang="ko-KR" sz="1200"/>
              <a:t>	}</a:t>
            </a:r>
          </a:p>
          <a:p>
            <a:pPr defTabSz="180000"/>
            <a:endParaRPr lang="en-US" altLang="ko-KR" sz="1200"/>
          </a:p>
          <a:p>
            <a:pPr defTabSz="180000"/>
            <a:r>
              <a:rPr lang="en-US" altLang="ko-KR" sz="1200"/>
              <a:t>	public static void main(String[] </a:t>
            </a:r>
            <a:r>
              <a:rPr lang="en-US" altLang="ko-KR" sz="1200" err="1"/>
              <a:t>args</a:t>
            </a:r>
            <a:r>
              <a:rPr lang="en-US" altLang="ko-KR" sz="1200"/>
              <a:t>) {</a:t>
            </a:r>
          </a:p>
          <a:p>
            <a:pPr defTabSz="180000"/>
            <a:r>
              <a:rPr lang="en-US" altLang="ko-KR" sz="1200"/>
              <a:t>		new </a:t>
            </a:r>
            <a:r>
              <a:rPr lang="en-US" altLang="ko-KR" sz="1200" err="1"/>
              <a:t>FlowLayoutEx</a:t>
            </a:r>
            <a:r>
              <a:rPr lang="en-US" altLang="ko-KR" sz="1200"/>
              <a:t>();</a:t>
            </a:r>
          </a:p>
          <a:p>
            <a:pPr defTabSz="180000"/>
            <a:r>
              <a:rPr lang="en-US" altLang="ko-KR" sz="1200"/>
              <a:t>	}</a:t>
            </a:r>
          </a:p>
          <a:p>
            <a:pPr defTabSz="180000"/>
            <a:r>
              <a:rPr lang="en-US" altLang="ko-KR" sz="1200"/>
              <a:t>}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예제 </a:t>
            </a:r>
            <a:r>
              <a:rPr lang="en-US" altLang="ko-KR"/>
              <a:t>8-3 : </a:t>
            </a:r>
            <a:r>
              <a:rPr lang="en-US" altLang="ko-KR" err="1"/>
              <a:t>FlowLayout</a:t>
            </a:r>
            <a:r>
              <a:rPr lang="en-US" altLang="ko-KR"/>
              <a:t> </a:t>
            </a:r>
            <a:r>
              <a:rPr lang="ko-KR" altLang="en-US"/>
              <a:t>배치관리자 활용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856" y="4289850"/>
            <a:ext cx="1988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err="1"/>
              <a:t>FlowLayout.LEFT</a:t>
            </a:r>
            <a:r>
              <a:rPr lang="ko-KR" altLang="en-US" sz="1200"/>
              <a:t>로 정렬됨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rot="5400000" flipH="1" flipV="1">
            <a:off x="319922" y="3843269"/>
            <a:ext cx="857256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190133" y="3905766"/>
            <a:ext cx="285752" cy="15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7257" y="3977204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err="1"/>
              <a:t>hGap</a:t>
            </a:r>
            <a:r>
              <a:rPr lang="en-US" altLang="ko-KR" sz="1200"/>
              <a:t> , 30 </a:t>
            </a:r>
            <a:r>
              <a:rPr lang="ko-KR" altLang="en-US" sz="1200"/>
              <a:t>픽셀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 rot="5400000">
            <a:off x="3003692" y="3140018"/>
            <a:ext cx="432200" cy="1747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477104" y="2874886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err="1"/>
              <a:t>vGap</a:t>
            </a:r>
            <a:r>
              <a:rPr lang="en-US" altLang="ko-KR" sz="1200"/>
              <a:t>,</a:t>
            </a:r>
          </a:p>
          <a:p>
            <a:r>
              <a:rPr lang="en-US" altLang="ko-KR" sz="1200"/>
              <a:t>40 </a:t>
            </a:r>
            <a:r>
              <a:rPr lang="ko-KR" altLang="en-US" sz="1200"/>
              <a:t>픽셀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2767810" y="2926330"/>
            <a:ext cx="57150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267744" y="3336551"/>
            <a:ext cx="107157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rot="5400000">
            <a:off x="940100" y="3655733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rot="5400000">
            <a:off x="1225852" y="3655733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00075" y="1340768"/>
            <a:ext cx="81646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FlowLayout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배치관리자를 사용하여 다음 그림과 같이 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5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개의 버튼을 배치하라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7469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933" y="3917985"/>
            <a:ext cx="2834297" cy="19101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BorderLayout</a:t>
            </a:r>
            <a:r>
              <a:rPr lang="en-US" altLang="ko-KR"/>
              <a:t> </a:t>
            </a:r>
            <a:r>
              <a:rPr lang="ko-KR" altLang="en-US"/>
              <a:t>배치관리자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359164"/>
          </a:xfrm>
        </p:spPr>
        <p:txBody>
          <a:bodyPr>
            <a:normAutofit/>
          </a:bodyPr>
          <a:lstStyle/>
          <a:p>
            <a:r>
              <a:rPr lang="ko-KR" altLang="en-US" sz="2000"/>
              <a:t>배치방법</a:t>
            </a:r>
            <a:endParaRPr lang="en-US" altLang="ko-KR" sz="2000"/>
          </a:p>
          <a:p>
            <a:pPr lvl="1"/>
            <a:r>
              <a:rPr lang="ko-KR" altLang="en-US" sz="1800"/>
              <a:t>컨테이너 공간을 </a:t>
            </a:r>
            <a:r>
              <a:rPr lang="en-US" altLang="ko-KR" sz="1800"/>
              <a:t>5 </a:t>
            </a:r>
            <a:r>
              <a:rPr lang="ko-KR" altLang="en-US" sz="1800"/>
              <a:t>구역으로 분할</a:t>
            </a:r>
            <a:r>
              <a:rPr lang="en-US" altLang="ko-KR" sz="1800"/>
              <a:t>, </a:t>
            </a:r>
            <a:r>
              <a:rPr lang="ko-KR" altLang="en-US" sz="1800"/>
              <a:t>배치</a:t>
            </a:r>
            <a:endParaRPr lang="en-US" altLang="ko-KR" sz="1800"/>
          </a:p>
          <a:p>
            <a:pPr lvl="2"/>
            <a:r>
              <a:rPr lang="ko-KR" altLang="en-US" sz="1600"/>
              <a:t>동</a:t>
            </a:r>
            <a:r>
              <a:rPr lang="en-US" altLang="ko-KR" sz="1600"/>
              <a:t>, </a:t>
            </a:r>
            <a:r>
              <a:rPr lang="ko-KR" altLang="en-US" sz="1600"/>
              <a:t>서</a:t>
            </a:r>
            <a:r>
              <a:rPr lang="en-US" altLang="ko-KR" sz="1600"/>
              <a:t>, </a:t>
            </a:r>
            <a:r>
              <a:rPr lang="ko-KR" altLang="en-US" sz="1600"/>
              <a:t>남</a:t>
            </a:r>
            <a:r>
              <a:rPr lang="en-US" altLang="ko-KR" sz="1600"/>
              <a:t>, </a:t>
            </a:r>
            <a:r>
              <a:rPr lang="ko-KR" altLang="en-US" sz="1600"/>
              <a:t>북</a:t>
            </a:r>
            <a:r>
              <a:rPr lang="en-US" altLang="ko-KR" sz="1600"/>
              <a:t>, </a:t>
            </a:r>
            <a:r>
              <a:rPr lang="ko-KR" altLang="en-US" sz="1600"/>
              <a:t>중앙</a:t>
            </a:r>
            <a:endParaRPr lang="en-US" altLang="ko-KR" sz="1600"/>
          </a:p>
          <a:p>
            <a:pPr lvl="1"/>
            <a:r>
              <a:rPr lang="ko-KR" altLang="en-US" sz="1800"/>
              <a:t>배치</a:t>
            </a:r>
            <a:r>
              <a:rPr lang="en-US" altLang="ko-KR" sz="1800"/>
              <a:t> </a:t>
            </a:r>
            <a:r>
              <a:rPr lang="ko-KR" altLang="en-US" sz="1800"/>
              <a:t>방법</a:t>
            </a:r>
            <a:endParaRPr lang="en-US" altLang="ko-KR" sz="1800"/>
          </a:p>
          <a:p>
            <a:pPr lvl="2"/>
            <a:r>
              <a:rPr lang="en-US" altLang="ko-KR" sz="1600"/>
              <a:t>add(Component comp, </a:t>
            </a:r>
            <a:r>
              <a:rPr lang="en-US" altLang="ko-KR" sz="1600" err="1"/>
              <a:t>int</a:t>
            </a:r>
            <a:r>
              <a:rPr lang="en-US" altLang="ko-KR" sz="1600"/>
              <a:t> index)</a:t>
            </a:r>
          </a:p>
          <a:p>
            <a:pPr lvl="3"/>
            <a:r>
              <a:rPr lang="en-US" altLang="ko-KR" sz="1200"/>
              <a:t>comp</a:t>
            </a:r>
            <a:r>
              <a:rPr lang="ko-KR" altLang="en-US" sz="1200"/>
              <a:t>를 </a:t>
            </a:r>
            <a:r>
              <a:rPr lang="en-US" altLang="ko-KR" sz="1200">
                <a:solidFill>
                  <a:srgbClr val="FF0000"/>
                </a:solidFill>
              </a:rPr>
              <a:t>index</a:t>
            </a:r>
            <a:r>
              <a:rPr lang="ko-KR" altLang="en-US" sz="1200">
                <a:solidFill>
                  <a:srgbClr val="FF0000"/>
                </a:solidFill>
              </a:rPr>
              <a:t>의 공간에 배치</a:t>
            </a:r>
            <a:endParaRPr lang="en-US" altLang="ko-KR" sz="120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60032" y="4392016"/>
            <a:ext cx="4134818" cy="5770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b="1" err="1"/>
              <a:t>container.setLayout</a:t>
            </a:r>
            <a:r>
              <a:rPr lang="en-US" altLang="ko-KR" sz="1050" b="1"/>
              <a:t>(new </a:t>
            </a:r>
            <a:r>
              <a:rPr lang="en-US" altLang="ko-KR" sz="1050" b="1" err="1"/>
              <a:t>BorderLayout</a:t>
            </a:r>
            <a:r>
              <a:rPr lang="en-US" altLang="ko-KR" sz="1050" b="1"/>
              <a:t>());</a:t>
            </a:r>
          </a:p>
          <a:p>
            <a:r>
              <a:rPr lang="en-US" altLang="ko-KR" sz="1050" err="1"/>
              <a:t>container.add</a:t>
            </a:r>
            <a:r>
              <a:rPr lang="en-US" altLang="ko-KR" sz="1050"/>
              <a:t>(new </a:t>
            </a:r>
            <a:r>
              <a:rPr lang="en-US" altLang="ko-KR" sz="1050" err="1"/>
              <a:t>JButton</a:t>
            </a:r>
            <a:r>
              <a:rPr lang="en-US" altLang="ko-KR" sz="1050"/>
              <a:t>("div"), </a:t>
            </a:r>
            <a:r>
              <a:rPr lang="en-US" altLang="ko-KR" sz="1050" b="1" err="1"/>
              <a:t>BorderLayout.WEST</a:t>
            </a:r>
            <a:r>
              <a:rPr lang="en-US" altLang="ko-KR" sz="1050"/>
              <a:t>);</a:t>
            </a:r>
          </a:p>
          <a:p>
            <a:r>
              <a:rPr lang="en-US" altLang="ko-KR" sz="1050" err="1"/>
              <a:t>container.add</a:t>
            </a:r>
            <a:r>
              <a:rPr lang="en-US" altLang="ko-KR" sz="1050"/>
              <a:t>(new </a:t>
            </a:r>
            <a:r>
              <a:rPr lang="en-US" altLang="ko-KR" sz="1050" err="1"/>
              <a:t>JButton</a:t>
            </a:r>
            <a:r>
              <a:rPr lang="en-US" altLang="ko-KR" sz="1050"/>
              <a:t>("Calculate"), </a:t>
            </a:r>
            <a:r>
              <a:rPr lang="en-US" altLang="ko-KR" sz="1050" b="1" err="1"/>
              <a:t>BorderLayout.CENTER</a:t>
            </a:r>
            <a:r>
              <a:rPr lang="en-US" altLang="ko-KR" sz="1050"/>
              <a:t>);</a:t>
            </a:r>
            <a:endParaRPr lang="ko-KR" altLang="en-US" sz="1050"/>
          </a:p>
        </p:txBody>
      </p:sp>
      <p:sp>
        <p:nvSpPr>
          <p:cNvPr id="8" name="직사각형 7"/>
          <p:cNvSpPr/>
          <p:nvPr/>
        </p:nvSpPr>
        <p:spPr>
          <a:xfrm>
            <a:off x="157686" y="5774692"/>
            <a:ext cx="1640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err="1"/>
              <a:t>BorderLayout.WEST</a:t>
            </a:r>
            <a:endParaRPr lang="ko-KR" altLang="en-US" sz="1200"/>
          </a:p>
        </p:txBody>
      </p:sp>
      <p:sp>
        <p:nvSpPr>
          <p:cNvPr id="7" name="직사각형 6"/>
          <p:cNvSpPr/>
          <p:nvPr/>
        </p:nvSpPr>
        <p:spPr>
          <a:xfrm>
            <a:off x="1440113" y="3591539"/>
            <a:ext cx="18287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err="1"/>
              <a:t>BorderLayout.NORTH</a:t>
            </a:r>
            <a:endParaRPr lang="ko-KR" altLang="en-US" sz="1200"/>
          </a:p>
        </p:txBody>
      </p:sp>
      <p:sp>
        <p:nvSpPr>
          <p:cNvPr id="9" name="직사각형 8"/>
          <p:cNvSpPr/>
          <p:nvPr/>
        </p:nvSpPr>
        <p:spPr>
          <a:xfrm>
            <a:off x="1707933" y="6051691"/>
            <a:ext cx="18169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err="1"/>
              <a:t>BorderLayout.SOUTH</a:t>
            </a:r>
            <a:endParaRPr lang="ko-KR" altLang="en-US" sz="1200"/>
          </a:p>
        </p:txBody>
      </p:sp>
      <p:sp>
        <p:nvSpPr>
          <p:cNvPr id="10" name="직사각형 9"/>
          <p:cNvSpPr/>
          <p:nvPr/>
        </p:nvSpPr>
        <p:spPr>
          <a:xfrm>
            <a:off x="3673183" y="3580976"/>
            <a:ext cx="17149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err="1"/>
              <a:t>BorderLayout.EAST</a:t>
            </a:r>
            <a:endParaRPr lang="ko-KR" altLang="en-US" sz="1200"/>
          </a:p>
        </p:txBody>
      </p:sp>
      <p:sp>
        <p:nvSpPr>
          <p:cNvPr id="11" name="직사각형 10"/>
          <p:cNvSpPr/>
          <p:nvPr/>
        </p:nvSpPr>
        <p:spPr>
          <a:xfrm>
            <a:off x="3731464" y="6037427"/>
            <a:ext cx="18483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err="1"/>
              <a:t>BorderLayout.CENTER</a:t>
            </a:r>
            <a:endParaRPr lang="ko-KR" altLang="en-US" sz="120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163874" y="3868538"/>
            <a:ext cx="0" cy="50601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2163874" y="5660432"/>
            <a:ext cx="0" cy="37954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4449890" y="3857976"/>
            <a:ext cx="0" cy="1157926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3664072" y="5301654"/>
            <a:ext cx="414449" cy="73832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/>
          <p:nvPr/>
        </p:nvCxnSpPr>
        <p:spPr>
          <a:xfrm rot="5400000" flipH="1" flipV="1">
            <a:off x="1071749" y="4895269"/>
            <a:ext cx="736728" cy="1055436"/>
          </a:xfrm>
          <a:prstGeom prst="bentConnector2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495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자바의 </a:t>
            </a:r>
            <a:r>
              <a:rPr lang="en-US" altLang="ko-KR"/>
              <a:t>GUI(Graphical User Interface)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/>
              <a:t>GUI</a:t>
            </a:r>
            <a:r>
              <a:rPr lang="ko-KR" altLang="en-US"/>
              <a:t> 응용프로그램</a:t>
            </a:r>
            <a:endParaRPr lang="en-US" altLang="ko-KR"/>
          </a:p>
          <a:p>
            <a:pPr lvl="1"/>
            <a:r>
              <a:rPr lang="en-US" altLang="ko-KR"/>
              <a:t>GUI</a:t>
            </a:r>
          </a:p>
          <a:p>
            <a:pPr lvl="2"/>
            <a:r>
              <a:rPr lang="ko-KR" altLang="en-US"/>
              <a:t>사용자가 편리하게 입출력 할 수 있도록 그래픽으로 화면을 구성하고</a:t>
            </a:r>
            <a:r>
              <a:rPr lang="en-US" altLang="ko-KR"/>
              <a:t>, </a:t>
            </a:r>
            <a:r>
              <a:rPr lang="ko-KR" altLang="en-US"/>
              <a:t>마우스나 키보드로 입력 받을 수 있도록 지원하는 사용자 인터페이스</a:t>
            </a:r>
            <a:endParaRPr lang="en-US" altLang="ko-KR"/>
          </a:p>
          <a:p>
            <a:pPr lvl="1"/>
            <a:r>
              <a:rPr lang="ko-KR" altLang="en-US"/>
              <a:t>자바 언어에서 </a:t>
            </a:r>
            <a:r>
              <a:rPr lang="en-US" altLang="ko-KR"/>
              <a:t>GUI </a:t>
            </a:r>
            <a:r>
              <a:rPr lang="ko-KR" altLang="en-US"/>
              <a:t>응용프로그램 작성</a:t>
            </a:r>
            <a:endParaRPr lang="en-US" altLang="ko-KR"/>
          </a:p>
          <a:p>
            <a:pPr lvl="2"/>
            <a:r>
              <a:rPr lang="en-US" altLang="ko-KR"/>
              <a:t>AWT</a:t>
            </a:r>
            <a:r>
              <a:rPr lang="ko-KR" altLang="en-US"/>
              <a:t>와 </a:t>
            </a:r>
            <a:r>
              <a:rPr lang="en-US" altLang="ko-KR"/>
              <a:t>Swing </a:t>
            </a:r>
            <a:r>
              <a:rPr lang="ko-KR" altLang="en-US"/>
              <a:t>패키지에 강력한 </a:t>
            </a:r>
            <a:r>
              <a:rPr lang="en-US" altLang="ko-KR"/>
              <a:t>GUI </a:t>
            </a:r>
            <a:r>
              <a:rPr lang="ko-KR" altLang="en-US"/>
              <a:t>컴포넌트 제공</a:t>
            </a:r>
            <a:endParaRPr lang="en-US" altLang="ko-KR"/>
          </a:p>
          <a:p>
            <a:pPr lvl="2"/>
            <a:r>
              <a:rPr lang="ko-KR" altLang="en-US"/>
              <a:t>쉬운 </a:t>
            </a:r>
            <a:r>
              <a:rPr lang="en-US" altLang="ko-KR"/>
              <a:t>GUI </a:t>
            </a:r>
            <a:r>
              <a:rPr lang="ko-KR" altLang="en-US"/>
              <a:t>프로그래밍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AWT</a:t>
            </a:r>
            <a:r>
              <a:rPr lang="ko-KR" altLang="en-US"/>
              <a:t>와 </a:t>
            </a:r>
            <a:r>
              <a:rPr lang="en-US" altLang="ko-KR"/>
              <a:t>Swing </a:t>
            </a:r>
            <a:r>
              <a:rPr lang="ko-KR" altLang="en-US"/>
              <a:t>패키지</a:t>
            </a:r>
            <a:endParaRPr lang="en-US" altLang="ko-KR"/>
          </a:p>
          <a:p>
            <a:pPr lvl="1"/>
            <a:r>
              <a:rPr lang="en-US" altLang="ko-KR"/>
              <a:t>AWT(Abstract Windowing Toolkit) </a:t>
            </a:r>
            <a:r>
              <a:rPr lang="ko-KR" altLang="en-US"/>
              <a:t>패키지</a:t>
            </a:r>
            <a:endParaRPr lang="en-US" altLang="ko-KR"/>
          </a:p>
          <a:p>
            <a:pPr lvl="2"/>
            <a:r>
              <a:rPr lang="ko-KR" altLang="en-US"/>
              <a:t>자바가 처음 나았을 때부터 배포된 </a:t>
            </a:r>
            <a:r>
              <a:rPr lang="en-US" altLang="ko-KR"/>
              <a:t>GUI </a:t>
            </a:r>
            <a:r>
              <a:rPr lang="ko-KR" altLang="en-US"/>
              <a:t>패키지</a:t>
            </a:r>
            <a:r>
              <a:rPr lang="en-US" altLang="ko-KR"/>
              <a:t>, </a:t>
            </a:r>
            <a:r>
              <a:rPr lang="ko-KR" altLang="en-US"/>
              <a:t>최근에는 거의 사용하지 않음</a:t>
            </a:r>
            <a:endParaRPr lang="en-US" altLang="ko-KR"/>
          </a:p>
          <a:p>
            <a:pPr lvl="2"/>
            <a:r>
              <a:rPr lang="en-US" altLang="ko-KR"/>
              <a:t>AWT </a:t>
            </a:r>
            <a:r>
              <a:rPr lang="ko-KR" altLang="en-US"/>
              <a:t>컴포넌트는 중량 컴포넌트</a:t>
            </a:r>
            <a:r>
              <a:rPr lang="en-US" altLang="ko-KR"/>
              <a:t>(heavy weight component)</a:t>
            </a:r>
          </a:p>
          <a:p>
            <a:pPr lvl="3"/>
            <a:r>
              <a:rPr lang="en-US" altLang="ko-KR"/>
              <a:t>AWT</a:t>
            </a:r>
            <a:r>
              <a:rPr lang="ko-KR" altLang="en-US"/>
              <a:t> 컴포넌트의 그리기는 운영체제에 의해 이루어지며</a:t>
            </a:r>
            <a:r>
              <a:rPr lang="en-US" altLang="ko-KR"/>
              <a:t>, </a:t>
            </a:r>
            <a:r>
              <a:rPr lang="ko-KR" altLang="en-US"/>
              <a:t>운영체제의 자원을 많이 소모하고 부담을 줌</a:t>
            </a:r>
            <a:endParaRPr lang="en-US" altLang="ko-KR"/>
          </a:p>
          <a:p>
            <a:pPr lvl="3"/>
            <a:r>
              <a:rPr lang="ko-KR" altLang="en-US"/>
              <a:t>운영체제가 직접 그리기 때문에 속도는 빠름</a:t>
            </a:r>
            <a:endParaRPr lang="en-US" altLang="ko-KR"/>
          </a:p>
          <a:p>
            <a:pPr lvl="1"/>
            <a:r>
              <a:rPr lang="en-US" altLang="ko-KR"/>
              <a:t>Swing </a:t>
            </a:r>
            <a:r>
              <a:rPr lang="ko-KR" altLang="en-US"/>
              <a:t>패키지</a:t>
            </a:r>
            <a:endParaRPr lang="en-US" altLang="ko-KR"/>
          </a:p>
          <a:p>
            <a:pPr lvl="2"/>
            <a:r>
              <a:rPr lang="en-US" altLang="ko-KR"/>
              <a:t>AWT </a:t>
            </a:r>
            <a:r>
              <a:rPr lang="ko-KR" altLang="en-US"/>
              <a:t>기술을 기반으로 작성된 자바 라이브러리</a:t>
            </a:r>
            <a:endParaRPr lang="en-US" altLang="ko-KR"/>
          </a:p>
          <a:p>
            <a:pPr lvl="2"/>
            <a:r>
              <a:rPr lang="ko-KR" altLang="en-US"/>
              <a:t>모든 </a:t>
            </a:r>
            <a:r>
              <a:rPr lang="en-US" altLang="ko-KR"/>
              <a:t>AWT </a:t>
            </a:r>
            <a:r>
              <a:rPr lang="ko-KR" altLang="en-US"/>
              <a:t>기능 </a:t>
            </a:r>
            <a:r>
              <a:rPr lang="en-US" altLang="ko-KR"/>
              <a:t>+ </a:t>
            </a:r>
            <a:r>
              <a:rPr lang="ko-KR" altLang="en-US"/>
              <a:t>추가된 풍부하고 화려한 고급 컴포넌트</a:t>
            </a:r>
            <a:endParaRPr lang="en-US" altLang="ko-KR"/>
          </a:p>
          <a:p>
            <a:pPr lvl="2"/>
            <a:r>
              <a:rPr lang="en-US" altLang="ko-KR"/>
              <a:t>AWT </a:t>
            </a:r>
            <a:r>
              <a:rPr lang="ko-KR" altLang="en-US"/>
              <a:t>컴포넌트를 모두 스윙으로 </a:t>
            </a:r>
            <a:r>
              <a:rPr lang="ko-KR" altLang="en-US" err="1"/>
              <a:t>재작성</a:t>
            </a:r>
            <a:r>
              <a:rPr lang="en-US" altLang="ko-KR"/>
              <a:t>. AWT </a:t>
            </a:r>
            <a:r>
              <a:rPr lang="ko-KR" altLang="en-US"/>
              <a:t>컴포넌트 이름 앞에 </a:t>
            </a:r>
            <a:r>
              <a:rPr lang="en-US" altLang="ko-KR"/>
              <a:t>J</a:t>
            </a:r>
            <a:r>
              <a:rPr lang="ko-KR" altLang="en-US"/>
              <a:t>자를 덧붙임</a:t>
            </a:r>
            <a:endParaRPr lang="en-US" altLang="ko-KR"/>
          </a:p>
          <a:p>
            <a:pPr lvl="2"/>
            <a:r>
              <a:rPr lang="ko-KR" altLang="en-US"/>
              <a:t>순수 자바 언어로 구현</a:t>
            </a:r>
            <a:endParaRPr lang="en-US" altLang="ko-KR"/>
          </a:p>
          <a:p>
            <a:pPr lvl="2"/>
            <a:r>
              <a:rPr lang="ko-KR" altLang="en-US"/>
              <a:t>스윙 컴포넌트는 경량 컴포넌트</a:t>
            </a:r>
            <a:r>
              <a:rPr lang="en-US" altLang="ko-KR"/>
              <a:t>(light weight component)</a:t>
            </a:r>
          </a:p>
          <a:p>
            <a:pPr lvl="3"/>
            <a:r>
              <a:rPr lang="ko-KR" altLang="en-US"/>
              <a:t>스윙 컴포넌트는 운영체제의 도움을 받지 않고 직접 그리기 때문에 운영체제에 부담주지 않음</a:t>
            </a:r>
            <a:endParaRPr lang="en-US" altLang="ko-KR"/>
          </a:p>
          <a:p>
            <a:pPr lvl="2"/>
            <a:r>
              <a:rPr lang="ko-KR" altLang="en-US"/>
              <a:t>현재 자바의 </a:t>
            </a:r>
            <a:r>
              <a:rPr lang="en-US" altLang="ko-KR"/>
              <a:t>GUI</a:t>
            </a:r>
            <a:r>
              <a:rPr lang="ko-KR" altLang="en-US"/>
              <a:t>로 사용됨</a:t>
            </a:r>
            <a:endParaRPr lang="en-US" altLang="ko-KR"/>
          </a:p>
          <a:p>
            <a:pPr lvl="2"/>
            <a:endParaRPr lang="en-US" altLang="ko-KR"/>
          </a:p>
          <a:p>
            <a:pPr lvl="3"/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42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BorderLayout </a:t>
            </a:r>
            <a:r>
              <a:rPr lang="ko-KR" altLang="en-US"/>
              <a:t>생성자와 </a:t>
            </a:r>
            <a:r>
              <a:rPr lang="en-US" altLang="ko-KR"/>
              <a:t>add() </a:t>
            </a:r>
            <a:r>
              <a:rPr lang="ko-KR" altLang="en-US"/>
              <a:t>메소드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err="1"/>
              <a:t>생성자</a:t>
            </a:r>
            <a:endParaRPr lang="en-US" altLang="ko-KR"/>
          </a:p>
          <a:p>
            <a:pPr lvl="1"/>
            <a:r>
              <a:rPr lang="en-US" altLang="ko-KR" err="1"/>
              <a:t>BorderLayout</a:t>
            </a:r>
            <a:r>
              <a:rPr lang="en-US" altLang="ko-KR"/>
              <a:t>()</a:t>
            </a:r>
          </a:p>
          <a:p>
            <a:pPr lvl="1"/>
            <a:r>
              <a:rPr lang="en-US" altLang="ko-KR" err="1"/>
              <a:t>BorderLayout</a:t>
            </a:r>
            <a:r>
              <a:rPr lang="en-US" altLang="ko-KR"/>
              <a:t>(</a:t>
            </a:r>
            <a:r>
              <a:rPr lang="en-US" altLang="ko-KR" err="1"/>
              <a:t>int</a:t>
            </a:r>
            <a:r>
              <a:rPr lang="en-US" altLang="ko-KR"/>
              <a:t> </a:t>
            </a:r>
            <a:r>
              <a:rPr lang="en-US" altLang="ko-KR" err="1"/>
              <a:t>hGap</a:t>
            </a:r>
            <a:r>
              <a:rPr lang="en-US" altLang="ko-KR"/>
              <a:t>, </a:t>
            </a:r>
            <a:r>
              <a:rPr lang="en-US" altLang="ko-KR" err="1"/>
              <a:t>int</a:t>
            </a:r>
            <a:r>
              <a:rPr lang="en-US" altLang="ko-KR"/>
              <a:t> </a:t>
            </a:r>
            <a:r>
              <a:rPr lang="en-US" altLang="ko-KR" err="1"/>
              <a:t>vGap</a:t>
            </a:r>
            <a:r>
              <a:rPr lang="en-US" altLang="ko-KR"/>
              <a:t>)</a:t>
            </a:r>
          </a:p>
          <a:p>
            <a:pPr lvl="2"/>
            <a:r>
              <a:rPr lang="en-US" altLang="ko-KR" err="1"/>
              <a:t>hGap</a:t>
            </a:r>
            <a:r>
              <a:rPr lang="en-US" altLang="ko-KR"/>
              <a:t> : </a:t>
            </a:r>
            <a:r>
              <a:rPr lang="ko-KR" altLang="en-US"/>
              <a:t>좌우 두 컴포넌트 사이의 수평 간격</a:t>
            </a:r>
            <a:r>
              <a:rPr lang="en-US" altLang="ko-KR"/>
              <a:t>, </a:t>
            </a:r>
            <a:r>
              <a:rPr lang="ko-KR" altLang="en-US"/>
              <a:t>픽셀 단위</a:t>
            </a:r>
            <a:r>
              <a:rPr lang="en-US" altLang="ko-KR"/>
              <a:t>(</a:t>
            </a:r>
            <a:r>
              <a:rPr lang="ko-KR" altLang="en-US"/>
              <a:t>디폴트 </a:t>
            </a:r>
            <a:r>
              <a:rPr lang="en-US" altLang="ko-KR"/>
              <a:t>: 0)</a:t>
            </a:r>
          </a:p>
          <a:p>
            <a:pPr lvl="2"/>
            <a:r>
              <a:rPr lang="en-US" altLang="ko-KR" err="1"/>
              <a:t>vGap</a:t>
            </a:r>
            <a:r>
              <a:rPr lang="en-US" altLang="ko-KR"/>
              <a:t> : </a:t>
            </a:r>
            <a:r>
              <a:rPr lang="ko-KR" altLang="en-US"/>
              <a:t>상하 두 컴포넌트 사이의 수직 간격</a:t>
            </a:r>
            <a:r>
              <a:rPr lang="en-US" altLang="ko-KR"/>
              <a:t>, </a:t>
            </a:r>
            <a:r>
              <a:rPr lang="ko-KR" altLang="en-US"/>
              <a:t>픽셀 단위</a:t>
            </a:r>
            <a:r>
              <a:rPr lang="en-US" altLang="ko-KR"/>
              <a:t>(</a:t>
            </a:r>
            <a:r>
              <a:rPr lang="ko-KR" altLang="en-US"/>
              <a:t>디폴트 </a:t>
            </a:r>
            <a:r>
              <a:rPr lang="en-US" altLang="ko-KR"/>
              <a:t>: 0)</a:t>
            </a:r>
          </a:p>
          <a:p>
            <a:pPr lvl="2"/>
            <a:endParaRPr lang="ko-KR" altLang="en-US"/>
          </a:p>
          <a:p>
            <a:r>
              <a:rPr lang="en-US" altLang="ko-KR"/>
              <a:t>add() </a:t>
            </a:r>
            <a:r>
              <a:rPr lang="ko-KR" altLang="en-US" err="1"/>
              <a:t>메소드</a:t>
            </a:r>
            <a:endParaRPr lang="en-US" altLang="ko-KR"/>
          </a:p>
          <a:p>
            <a:pPr lvl="1"/>
            <a:r>
              <a:rPr lang="en-US" altLang="ko-KR"/>
              <a:t>void add(Component comp, </a:t>
            </a:r>
            <a:r>
              <a:rPr lang="en-US" altLang="ko-KR" err="1">
                <a:solidFill>
                  <a:srgbClr val="FF0000"/>
                </a:solidFill>
              </a:rPr>
              <a:t>int</a:t>
            </a:r>
            <a:r>
              <a:rPr lang="en-US" altLang="ko-KR">
                <a:solidFill>
                  <a:srgbClr val="FF0000"/>
                </a:solidFill>
              </a:rPr>
              <a:t> index</a:t>
            </a:r>
            <a:r>
              <a:rPr lang="en-US" altLang="ko-KR"/>
              <a:t>) </a:t>
            </a:r>
          </a:p>
          <a:p>
            <a:pPr lvl="2"/>
            <a:r>
              <a:rPr lang="en-US" altLang="ko-KR"/>
              <a:t>comp </a:t>
            </a:r>
            <a:r>
              <a:rPr lang="ko-KR" altLang="en-US"/>
              <a:t>컴포넌트를 </a:t>
            </a:r>
            <a:r>
              <a:rPr lang="en-US" altLang="ko-KR"/>
              <a:t>index </a:t>
            </a:r>
            <a:r>
              <a:rPr lang="ko-KR" altLang="en-US"/>
              <a:t>위치에 삽입한다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index : </a:t>
            </a:r>
            <a:r>
              <a:rPr lang="ko-KR" altLang="en-US"/>
              <a:t>컴포넌트의 위치</a:t>
            </a:r>
          </a:p>
          <a:p>
            <a:pPr marL="685800" lvl="2" indent="0">
              <a:buNone/>
            </a:pPr>
            <a:r>
              <a:rPr lang="ko-KR" altLang="en-US"/>
              <a:t>            동 </a:t>
            </a:r>
            <a:r>
              <a:rPr lang="en-US" altLang="ko-KR"/>
              <a:t>: </a:t>
            </a:r>
            <a:r>
              <a:rPr lang="en-US" altLang="ko-KR" err="1"/>
              <a:t>BorderLayout.EAST</a:t>
            </a:r>
            <a:r>
              <a:rPr lang="en-US" altLang="ko-KR"/>
              <a:t>      </a:t>
            </a:r>
            <a:r>
              <a:rPr lang="ko-KR" altLang="en-US"/>
              <a:t>서 </a:t>
            </a:r>
            <a:r>
              <a:rPr lang="en-US" altLang="ko-KR"/>
              <a:t>: </a:t>
            </a:r>
            <a:r>
              <a:rPr lang="en-US" altLang="ko-KR" err="1"/>
              <a:t>BorderLayout.WEST</a:t>
            </a:r>
            <a:endParaRPr lang="en-US" altLang="ko-KR"/>
          </a:p>
          <a:p>
            <a:pPr marL="685800" lvl="2" indent="0">
              <a:buNone/>
            </a:pPr>
            <a:r>
              <a:rPr lang="ko-KR" altLang="en-US"/>
              <a:t>            남 </a:t>
            </a:r>
            <a:r>
              <a:rPr lang="en-US" altLang="ko-KR"/>
              <a:t>: </a:t>
            </a:r>
            <a:r>
              <a:rPr lang="en-US" altLang="ko-KR" err="1"/>
              <a:t>BorderLayout.SOUTH</a:t>
            </a:r>
            <a:r>
              <a:rPr lang="en-US" altLang="ko-KR"/>
              <a:t>    </a:t>
            </a:r>
            <a:r>
              <a:rPr lang="ko-KR" altLang="en-US"/>
              <a:t>북 </a:t>
            </a:r>
            <a:r>
              <a:rPr lang="en-US" altLang="ko-KR"/>
              <a:t>: </a:t>
            </a:r>
            <a:r>
              <a:rPr lang="en-US" altLang="ko-KR" err="1"/>
              <a:t>BorderLayout.NORTH</a:t>
            </a:r>
            <a:endParaRPr lang="en-US" altLang="ko-KR"/>
          </a:p>
          <a:p>
            <a:pPr marL="685800" lvl="2" indent="0">
              <a:buNone/>
            </a:pPr>
            <a:r>
              <a:rPr lang="ko-KR" altLang="en-US"/>
              <a:t>            중앙 </a:t>
            </a:r>
            <a:r>
              <a:rPr lang="en-US" altLang="ko-KR"/>
              <a:t>: </a:t>
            </a:r>
            <a:r>
              <a:rPr lang="en-US" altLang="ko-KR" err="1"/>
              <a:t>BorderLayout.CENTER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9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93" y="1754017"/>
            <a:ext cx="2829092" cy="19066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8-4 : </a:t>
            </a:r>
            <a:r>
              <a:rPr lang="en-US" altLang="ko-KR" err="1"/>
              <a:t>BorderLayout</a:t>
            </a:r>
            <a:r>
              <a:rPr lang="en-US" altLang="ko-KR"/>
              <a:t> </a:t>
            </a:r>
            <a:r>
              <a:rPr lang="ko-KR" altLang="en-US"/>
              <a:t>배치관리자 활용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537812" y="1710099"/>
            <a:ext cx="5328592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/>
              <a:t>import </a:t>
            </a:r>
            <a:r>
              <a:rPr lang="en-US" altLang="ko-KR" sz="1200" err="1"/>
              <a:t>javax.swing</a:t>
            </a:r>
            <a:r>
              <a:rPr lang="en-US" altLang="ko-KR" sz="1200"/>
              <a:t>.*;</a:t>
            </a:r>
          </a:p>
          <a:p>
            <a:pPr defTabSz="180000"/>
            <a:r>
              <a:rPr lang="en-US" altLang="ko-KR" sz="1200"/>
              <a:t>import </a:t>
            </a:r>
            <a:r>
              <a:rPr lang="en-US" altLang="ko-KR" sz="1200" err="1"/>
              <a:t>java.awt</a:t>
            </a:r>
            <a:r>
              <a:rPr lang="en-US" altLang="ko-KR" sz="1200"/>
              <a:t>.*;</a:t>
            </a:r>
          </a:p>
          <a:p>
            <a:pPr defTabSz="180000"/>
            <a:endParaRPr lang="en-US" altLang="ko-KR" sz="1200"/>
          </a:p>
          <a:p>
            <a:pPr defTabSz="180000"/>
            <a:r>
              <a:rPr lang="en-US" altLang="ko-KR" sz="1200"/>
              <a:t>public class </a:t>
            </a:r>
            <a:r>
              <a:rPr lang="en-US" altLang="ko-KR" sz="1200" err="1"/>
              <a:t>BorderLayoutEx</a:t>
            </a:r>
            <a:r>
              <a:rPr lang="en-US" altLang="ko-KR" sz="1200"/>
              <a:t> extends </a:t>
            </a:r>
            <a:r>
              <a:rPr lang="en-US" altLang="ko-KR" sz="1200" err="1"/>
              <a:t>JFrame</a:t>
            </a:r>
            <a:r>
              <a:rPr lang="en-US" altLang="ko-KR" sz="1200"/>
              <a:t> {</a:t>
            </a:r>
          </a:p>
          <a:p>
            <a:pPr defTabSz="180000"/>
            <a:r>
              <a:rPr lang="en-US" altLang="ko-KR" sz="1200"/>
              <a:t>	piublic BorderLayoutEx() {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setTitle</a:t>
            </a:r>
            <a:r>
              <a:rPr lang="en-US" altLang="ko-KR" sz="1200"/>
              <a:t>("</a:t>
            </a:r>
            <a:r>
              <a:rPr lang="en-US" altLang="ko-KR" sz="1200" err="1"/>
              <a:t>BorderLayout</a:t>
            </a:r>
            <a:r>
              <a:rPr lang="en-US" altLang="ko-KR" sz="1200"/>
              <a:t> </a:t>
            </a:r>
            <a:r>
              <a:rPr lang="ko-KR" altLang="en-US" sz="1200"/>
              <a:t>예제</a:t>
            </a:r>
            <a:r>
              <a:rPr lang="en-US" altLang="ko-KR" sz="1200"/>
              <a:t>");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setDefaultCloseOperation</a:t>
            </a:r>
            <a:r>
              <a:rPr lang="en-US" altLang="ko-KR" sz="1200"/>
              <a:t>(</a:t>
            </a:r>
            <a:r>
              <a:rPr lang="en-US" altLang="ko-KR" sz="1200" err="1"/>
              <a:t>JFrame.EXIT_ON_CLOSE</a:t>
            </a:r>
            <a:r>
              <a:rPr lang="en-US" altLang="ko-KR" sz="1200"/>
              <a:t>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b="1"/>
              <a:t>Container </a:t>
            </a:r>
            <a:r>
              <a:rPr lang="en-US" altLang="ko-KR" sz="1200" b="1" err="1"/>
              <a:t>contentPane</a:t>
            </a:r>
            <a:r>
              <a:rPr lang="en-US" altLang="ko-KR" sz="1200" b="1"/>
              <a:t> = </a:t>
            </a:r>
            <a:r>
              <a:rPr lang="en-US" altLang="ko-KR" sz="1200" b="1" err="1"/>
              <a:t>getContentPane</a:t>
            </a:r>
            <a:r>
              <a:rPr lang="en-US" altLang="ko-KR" sz="1200" b="1"/>
              <a:t>(); </a:t>
            </a:r>
            <a:r>
              <a:rPr lang="en-US" altLang="ko-KR" sz="1200"/>
              <a:t>// </a:t>
            </a:r>
            <a:r>
              <a:rPr lang="ko-KR" altLang="en-US" sz="1200" err="1"/>
              <a:t>컨텐트팬</a:t>
            </a:r>
            <a:r>
              <a:rPr lang="ko-KR" altLang="en-US" sz="1200"/>
              <a:t> 알아내기</a:t>
            </a:r>
          </a:p>
          <a:p>
            <a:pPr defTabSz="180000"/>
            <a:endParaRPr lang="en-US" altLang="ko-KR" sz="1200"/>
          </a:p>
          <a:p>
            <a:pPr defTabSz="180000"/>
            <a:r>
              <a:rPr lang="en-US" altLang="ko-KR" sz="1200"/>
              <a:t>		// </a:t>
            </a:r>
            <a:r>
              <a:rPr lang="ko-KR" altLang="en-US" sz="1200" err="1"/>
              <a:t>컨텐트팬에</a:t>
            </a:r>
            <a:r>
              <a:rPr lang="ko-KR" altLang="en-US" sz="1200"/>
              <a:t> </a:t>
            </a:r>
            <a:r>
              <a:rPr lang="en-US" altLang="ko-KR" sz="1200" err="1"/>
              <a:t>BorderLayout</a:t>
            </a:r>
            <a:r>
              <a:rPr lang="en-US" altLang="ko-KR" sz="1200"/>
              <a:t> </a:t>
            </a:r>
            <a:r>
              <a:rPr lang="ko-KR" altLang="en-US" sz="1200"/>
              <a:t>배치관리자 설정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b="1"/>
              <a:t>contentPane.setLayout(new BorderLayout(30, 20));</a:t>
            </a:r>
          </a:p>
          <a:p>
            <a:pPr defTabSz="180000"/>
            <a:endParaRPr lang="en-US" altLang="ko-KR" sz="1200" b="1"/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contentPane.add</a:t>
            </a:r>
            <a:r>
              <a:rPr lang="en-US" altLang="ko-KR" sz="1200"/>
              <a:t>(new </a:t>
            </a:r>
            <a:r>
              <a:rPr lang="en-US" altLang="ko-KR" sz="1200" err="1"/>
              <a:t>JButton</a:t>
            </a:r>
            <a:r>
              <a:rPr lang="en-US" altLang="ko-KR" sz="1200"/>
              <a:t>("Calculate"), </a:t>
            </a:r>
            <a:r>
              <a:rPr lang="en-US" altLang="ko-KR" sz="1200" err="1"/>
              <a:t>BorderLayout.CENTER</a:t>
            </a:r>
            <a:r>
              <a:rPr lang="en-US" altLang="ko-KR" sz="1200"/>
              <a:t>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contentPane.add</a:t>
            </a:r>
            <a:r>
              <a:rPr lang="en-US" altLang="ko-KR" sz="1200"/>
              <a:t>(new </a:t>
            </a:r>
            <a:r>
              <a:rPr lang="en-US" altLang="ko-KR" sz="1200" err="1"/>
              <a:t>JButton</a:t>
            </a:r>
            <a:r>
              <a:rPr lang="en-US" altLang="ko-KR" sz="1200"/>
              <a:t>("add"), </a:t>
            </a:r>
            <a:r>
              <a:rPr lang="en-US" altLang="ko-KR" sz="1200" err="1"/>
              <a:t>BorderLayout.NORTH</a:t>
            </a:r>
            <a:r>
              <a:rPr lang="en-US" altLang="ko-KR" sz="1200"/>
              <a:t>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contentPane.add</a:t>
            </a:r>
            <a:r>
              <a:rPr lang="en-US" altLang="ko-KR" sz="1200"/>
              <a:t>(new </a:t>
            </a:r>
            <a:r>
              <a:rPr lang="en-US" altLang="ko-KR" sz="1200" err="1"/>
              <a:t>JButton</a:t>
            </a:r>
            <a:r>
              <a:rPr lang="en-US" altLang="ko-KR" sz="1200"/>
              <a:t>("sub"), </a:t>
            </a:r>
            <a:r>
              <a:rPr lang="en-US" altLang="ko-KR" sz="1200" err="1"/>
              <a:t>BorderLayout.SOUTH</a:t>
            </a:r>
            <a:r>
              <a:rPr lang="en-US" altLang="ko-KR" sz="1200"/>
              <a:t>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contentPane.add</a:t>
            </a:r>
            <a:r>
              <a:rPr lang="en-US" altLang="ko-KR" sz="1200"/>
              <a:t>(new </a:t>
            </a:r>
            <a:r>
              <a:rPr lang="en-US" altLang="ko-KR" sz="1200" err="1"/>
              <a:t>JButton</a:t>
            </a:r>
            <a:r>
              <a:rPr lang="en-US" altLang="ko-KR" sz="1200"/>
              <a:t>("</a:t>
            </a:r>
            <a:r>
              <a:rPr lang="en-US" altLang="ko-KR" sz="1200" err="1"/>
              <a:t>mul</a:t>
            </a:r>
            <a:r>
              <a:rPr lang="en-US" altLang="ko-KR" sz="1200"/>
              <a:t>"), </a:t>
            </a:r>
            <a:r>
              <a:rPr lang="en-US" altLang="ko-KR" sz="1200" err="1"/>
              <a:t>BorderLayout.EAST</a:t>
            </a:r>
            <a:r>
              <a:rPr lang="en-US" altLang="ko-KR" sz="1200"/>
              <a:t>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b="1" err="1"/>
              <a:t>contentPane.add</a:t>
            </a:r>
            <a:r>
              <a:rPr lang="en-US" altLang="ko-KR" sz="1200" b="1"/>
              <a:t>(new </a:t>
            </a:r>
            <a:r>
              <a:rPr lang="en-US" altLang="ko-KR" sz="1200" b="1" err="1"/>
              <a:t>JButton</a:t>
            </a:r>
            <a:r>
              <a:rPr lang="en-US" altLang="ko-KR" sz="1200" b="1"/>
              <a:t>("div"), </a:t>
            </a:r>
            <a:r>
              <a:rPr lang="en-US" altLang="ko-KR" sz="1200" b="1" err="1"/>
              <a:t>BorderLayout.WEST</a:t>
            </a:r>
            <a:r>
              <a:rPr lang="en-US" altLang="ko-KR" sz="1200" b="1"/>
              <a:t>);</a:t>
            </a:r>
          </a:p>
          <a:p>
            <a:pPr defTabSz="180000"/>
            <a:endParaRPr lang="en-US" altLang="ko-KR" sz="1200"/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setSize</a:t>
            </a:r>
            <a:r>
              <a:rPr lang="en-US" altLang="ko-KR" sz="1200"/>
              <a:t>(300, 200); // </a:t>
            </a:r>
            <a:r>
              <a:rPr lang="ko-KR" altLang="en-US" sz="1200"/>
              <a:t>프레임 크기 </a:t>
            </a:r>
            <a:r>
              <a:rPr lang="en-US" altLang="ko-KR" sz="1200"/>
              <a:t>300x200 </a:t>
            </a:r>
            <a:r>
              <a:rPr lang="ko-KR" altLang="en-US" sz="1200"/>
              <a:t>설정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setVisible</a:t>
            </a:r>
            <a:r>
              <a:rPr lang="en-US" altLang="ko-KR" sz="1200"/>
              <a:t>(true); // </a:t>
            </a:r>
            <a:r>
              <a:rPr lang="ko-KR" altLang="en-US" sz="1200"/>
              <a:t>프레임을 화면에 출력</a:t>
            </a:r>
          </a:p>
          <a:p>
            <a:pPr defTabSz="180000"/>
            <a:r>
              <a:rPr lang="en-US" altLang="ko-KR" sz="1200"/>
              <a:t>	}</a:t>
            </a:r>
          </a:p>
          <a:p>
            <a:pPr defTabSz="180000"/>
            <a:endParaRPr lang="en-US" altLang="ko-KR" sz="1200"/>
          </a:p>
          <a:p>
            <a:pPr defTabSz="180000"/>
            <a:r>
              <a:rPr lang="en-US" altLang="ko-KR" sz="1200"/>
              <a:t>	public static void main(String[] </a:t>
            </a:r>
            <a:r>
              <a:rPr lang="en-US" altLang="ko-KR" sz="1200" err="1"/>
              <a:t>args</a:t>
            </a:r>
            <a:r>
              <a:rPr lang="en-US" altLang="ko-KR" sz="1200"/>
              <a:t>) {</a:t>
            </a:r>
          </a:p>
          <a:p>
            <a:pPr defTabSz="180000"/>
            <a:r>
              <a:rPr lang="en-US" altLang="ko-KR" sz="1200"/>
              <a:t>		new </a:t>
            </a:r>
            <a:r>
              <a:rPr lang="en-US" altLang="ko-KR" sz="1200" err="1"/>
              <a:t>BorderLayoutEx</a:t>
            </a:r>
            <a:r>
              <a:rPr lang="en-US" altLang="ko-KR" sz="1200"/>
              <a:t>();</a:t>
            </a:r>
          </a:p>
          <a:p>
            <a:pPr defTabSz="180000"/>
            <a:r>
              <a:rPr lang="en-US" altLang="ko-KR" sz="1200"/>
              <a:t>	}</a:t>
            </a:r>
          </a:p>
          <a:p>
            <a:pPr defTabSz="180000"/>
            <a:r>
              <a:rPr lang="en-US" altLang="ko-KR" sz="120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48308" y="1340768"/>
            <a:ext cx="8208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BorderLayout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배치관리자를 사용하여 다음 그림과 같이 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5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개의 버튼을 배치하라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522560" y="3837610"/>
            <a:ext cx="285752" cy="15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57748" y="3909047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err="1"/>
              <a:t>hGap</a:t>
            </a:r>
            <a:r>
              <a:rPr lang="en-US" altLang="ko-KR" sz="1200"/>
              <a:t> , 30 </a:t>
            </a:r>
            <a:r>
              <a:rPr lang="ko-KR" altLang="en-US" sz="1200"/>
              <a:t>픽셀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2521766" y="3073949"/>
            <a:ext cx="0" cy="76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807518" y="3073949"/>
            <a:ext cx="0" cy="76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413239" y="2308637"/>
            <a:ext cx="0" cy="222814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0" y="2538112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err="1"/>
              <a:t>vGap</a:t>
            </a:r>
            <a:r>
              <a:rPr lang="en-US" altLang="ko-KR" sz="1200"/>
              <a:t>, </a:t>
            </a:r>
          </a:p>
          <a:p>
            <a:r>
              <a:rPr lang="en-US" altLang="ko-KR" sz="1200"/>
              <a:t>20 </a:t>
            </a:r>
            <a:r>
              <a:rPr lang="ko-KR" altLang="en-US" sz="1200"/>
              <a:t>픽셀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220584" y="2308637"/>
            <a:ext cx="57150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215158" y="2513521"/>
            <a:ext cx="500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05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24" y="3429000"/>
            <a:ext cx="2737829" cy="184517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GridLayout</a:t>
            </a:r>
            <a:r>
              <a:rPr lang="en-US" altLang="ko-KR"/>
              <a:t> </a:t>
            </a:r>
            <a:r>
              <a:rPr lang="ko-KR" altLang="en-US"/>
              <a:t>배치관리자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86412"/>
          </a:xfrm>
        </p:spPr>
        <p:txBody>
          <a:bodyPr/>
          <a:lstStyle/>
          <a:p>
            <a:r>
              <a:rPr lang="ko-KR" altLang="en-US"/>
              <a:t>배치방법</a:t>
            </a:r>
            <a:endParaRPr lang="en-US" altLang="ko-KR"/>
          </a:p>
          <a:p>
            <a:pPr lvl="1"/>
            <a:r>
              <a:rPr lang="ko-KR" altLang="en-US"/>
              <a:t>컨테이너 공간을 동일한 사각형 격자</a:t>
            </a:r>
            <a:r>
              <a:rPr lang="en-US" altLang="ko-KR"/>
              <a:t>(</a:t>
            </a:r>
            <a:r>
              <a:rPr lang="ko-KR" altLang="en-US" err="1"/>
              <a:t>그리드</a:t>
            </a:r>
            <a:r>
              <a:rPr lang="en-US" altLang="ko-KR"/>
              <a:t>)</a:t>
            </a:r>
            <a:r>
              <a:rPr lang="ko-KR" altLang="en-US"/>
              <a:t>로 분할하고 각 셀에 컴포넌트 하나씩 배치</a:t>
            </a:r>
            <a:endParaRPr lang="en-US" altLang="ko-KR"/>
          </a:p>
          <a:p>
            <a:pPr lvl="2"/>
            <a:r>
              <a:rPr lang="ko-KR" altLang="en-US" err="1"/>
              <a:t>생성자에</a:t>
            </a:r>
            <a:r>
              <a:rPr lang="ko-KR" altLang="en-US"/>
              <a:t> 행수와 열수 지정</a:t>
            </a:r>
            <a:endParaRPr lang="en-US" altLang="ko-KR"/>
          </a:p>
          <a:p>
            <a:pPr lvl="2"/>
            <a:r>
              <a:rPr lang="ko-KR" altLang="en-US"/>
              <a:t>셀에 왼쪽에서 오른쪽으로</a:t>
            </a:r>
            <a:r>
              <a:rPr lang="en-US" altLang="ko-KR"/>
              <a:t>, </a:t>
            </a:r>
            <a:r>
              <a:rPr lang="ko-KR" altLang="en-US"/>
              <a:t>다시 위에서 아래로 순서대로 배치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365760" lvl="1" indent="0">
              <a:buNone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96460" y="4614227"/>
            <a:ext cx="1879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/>
              <a:t> 4x3 </a:t>
            </a:r>
            <a:r>
              <a:rPr lang="ko-KR" altLang="en-US" sz="1200"/>
              <a:t>그리드 레이아웃 설정</a:t>
            </a:r>
            <a:endParaRPr lang="en-US" altLang="ko-KR" sz="1200"/>
          </a:p>
          <a:p>
            <a:pPr>
              <a:buFont typeface="Arial" pitchFamily="34" charset="0"/>
              <a:buChar char="•"/>
            </a:pPr>
            <a:r>
              <a:rPr lang="ko-KR" altLang="en-US" sz="1200"/>
              <a:t> 총 </a:t>
            </a:r>
            <a:r>
              <a:rPr lang="en-US" altLang="ko-KR" sz="1200"/>
              <a:t>11 </a:t>
            </a:r>
            <a:r>
              <a:rPr lang="ko-KR" altLang="en-US" sz="1200"/>
              <a:t>개의 버튼이 순서대로 </a:t>
            </a:r>
            <a:r>
              <a:rPr lang="en-US" altLang="ko-KR" sz="1200"/>
              <a:t>add </a:t>
            </a:r>
            <a:r>
              <a:rPr lang="ko-KR" altLang="en-US" sz="1200"/>
              <a:t>됨</a:t>
            </a:r>
            <a:endParaRPr lang="en-US" altLang="ko-KR" sz="1200"/>
          </a:p>
          <a:p>
            <a:pPr>
              <a:buFont typeface="Arial" pitchFamily="34" charset="0"/>
              <a:buChar char="•"/>
            </a:pPr>
            <a:r>
              <a:rPr lang="ko-KR" altLang="en-US" sz="1200"/>
              <a:t> 수직 간격 </a:t>
            </a:r>
            <a:r>
              <a:rPr lang="en-US" altLang="ko-KR" sz="1200"/>
              <a:t>vGap : 5 </a:t>
            </a:r>
            <a:r>
              <a:rPr lang="ko-KR" altLang="en-US" sz="1200"/>
              <a:t>픽셀</a:t>
            </a:r>
            <a:endParaRPr lang="en-US" altLang="ko-KR" sz="1200"/>
          </a:p>
          <a:p>
            <a:pPr>
              <a:buFont typeface="Arial" pitchFamily="34" charset="0"/>
              <a:buChar char="•"/>
            </a:pPr>
            <a:r>
              <a:rPr lang="ko-KR" altLang="en-US" sz="1200"/>
              <a:t> 수평 간격 </a:t>
            </a:r>
            <a:r>
              <a:rPr lang="en-US" altLang="ko-KR" sz="1200"/>
              <a:t>hGap : 5 </a:t>
            </a:r>
            <a:r>
              <a:rPr lang="ko-KR" altLang="en-US" sz="1200"/>
              <a:t>픽셀</a:t>
            </a:r>
          </a:p>
        </p:txBody>
      </p:sp>
      <p:sp>
        <p:nvSpPr>
          <p:cNvPr id="7" name="자유형 6"/>
          <p:cNvSpPr/>
          <p:nvPr/>
        </p:nvSpPr>
        <p:spPr>
          <a:xfrm>
            <a:off x="534266" y="3895704"/>
            <a:ext cx="2591947" cy="1270000"/>
          </a:xfrm>
          <a:custGeom>
            <a:avLst/>
            <a:gdLst>
              <a:gd name="connsiteX0" fmla="*/ 310054 w 2806261"/>
              <a:gd name="connsiteY0" fmla="*/ 19269 h 1270000"/>
              <a:gd name="connsiteX1" fmla="*/ 2212427 w 2806261"/>
              <a:gd name="connsiteY1" fmla="*/ 19269 h 1270000"/>
              <a:gd name="connsiteX2" fmla="*/ 2496206 w 2806261"/>
              <a:gd name="connsiteY2" fmla="*/ 134883 h 1270000"/>
              <a:gd name="connsiteX3" fmla="*/ 352096 w 2806261"/>
              <a:gd name="connsiteY3" fmla="*/ 345090 h 1270000"/>
              <a:gd name="connsiteX4" fmla="*/ 667406 w 2806261"/>
              <a:gd name="connsiteY4" fmla="*/ 471214 h 1270000"/>
              <a:gd name="connsiteX5" fmla="*/ 2191406 w 2806261"/>
              <a:gd name="connsiteY5" fmla="*/ 460704 h 1270000"/>
              <a:gd name="connsiteX6" fmla="*/ 2391102 w 2806261"/>
              <a:gd name="connsiteY6" fmla="*/ 618359 h 1270000"/>
              <a:gd name="connsiteX7" fmla="*/ 331075 w 2806261"/>
              <a:gd name="connsiteY7" fmla="*/ 744483 h 1270000"/>
              <a:gd name="connsiteX8" fmla="*/ 541282 w 2806261"/>
              <a:gd name="connsiteY8" fmla="*/ 860097 h 1270000"/>
              <a:gd name="connsiteX9" fmla="*/ 2233447 w 2806261"/>
              <a:gd name="connsiteY9" fmla="*/ 870607 h 1270000"/>
              <a:gd name="connsiteX10" fmla="*/ 2412123 w 2806261"/>
              <a:gd name="connsiteY10" fmla="*/ 1017752 h 1270000"/>
              <a:gd name="connsiteX11" fmla="*/ 320565 w 2806261"/>
              <a:gd name="connsiteY11" fmla="*/ 1133366 h 1270000"/>
              <a:gd name="connsiteX12" fmla="*/ 488730 w 2806261"/>
              <a:gd name="connsiteY12" fmla="*/ 1217449 h 1270000"/>
              <a:gd name="connsiteX13" fmla="*/ 2065282 w 2806261"/>
              <a:gd name="connsiteY13" fmla="*/ 1270000 h 1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06261" h="1270000">
                <a:moveTo>
                  <a:pt x="310054" y="19269"/>
                </a:moveTo>
                <a:cubicBezTo>
                  <a:pt x="1079061" y="9634"/>
                  <a:pt x="1848068" y="0"/>
                  <a:pt x="2212427" y="19269"/>
                </a:cubicBezTo>
                <a:cubicBezTo>
                  <a:pt x="2576786" y="38538"/>
                  <a:pt x="2806261" y="80580"/>
                  <a:pt x="2496206" y="134883"/>
                </a:cubicBezTo>
                <a:cubicBezTo>
                  <a:pt x="2186151" y="189186"/>
                  <a:pt x="656896" y="289035"/>
                  <a:pt x="352096" y="345090"/>
                </a:cubicBezTo>
                <a:cubicBezTo>
                  <a:pt x="47296" y="401145"/>
                  <a:pt x="360854" y="451945"/>
                  <a:pt x="667406" y="471214"/>
                </a:cubicBezTo>
                <a:cubicBezTo>
                  <a:pt x="973958" y="490483"/>
                  <a:pt x="1904123" y="436180"/>
                  <a:pt x="2191406" y="460704"/>
                </a:cubicBezTo>
                <a:cubicBezTo>
                  <a:pt x="2478689" y="485228"/>
                  <a:pt x="2701157" y="571063"/>
                  <a:pt x="2391102" y="618359"/>
                </a:cubicBezTo>
                <a:cubicBezTo>
                  <a:pt x="2081047" y="665655"/>
                  <a:pt x="639378" y="704193"/>
                  <a:pt x="331075" y="744483"/>
                </a:cubicBezTo>
                <a:cubicBezTo>
                  <a:pt x="22772" y="784773"/>
                  <a:pt x="224220" y="839076"/>
                  <a:pt x="541282" y="860097"/>
                </a:cubicBezTo>
                <a:cubicBezTo>
                  <a:pt x="858344" y="881118"/>
                  <a:pt x="1921640" y="844331"/>
                  <a:pt x="2233447" y="870607"/>
                </a:cubicBezTo>
                <a:cubicBezTo>
                  <a:pt x="2545254" y="896883"/>
                  <a:pt x="2730937" y="973959"/>
                  <a:pt x="2412123" y="1017752"/>
                </a:cubicBezTo>
                <a:cubicBezTo>
                  <a:pt x="2093309" y="1061545"/>
                  <a:pt x="641130" y="1100083"/>
                  <a:pt x="320565" y="1133366"/>
                </a:cubicBezTo>
                <a:cubicBezTo>
                  <a:pt x="0" y="1166649"/>
                  <a:pt x="197944" y="1194677"/>
                  <a:pt x="488730" y="1217449"/>
                </a:cubicBezTo>
                <a:cubicBezTo>
                  <a:pt x="779516" y="1240221"/>
                  <a:pt x="1422399" y="1255110"/>
                  <a:pt x="2065282" y="127000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517598" y="3572538"/>
            <a:ext cx="533837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err="1"/>
              <a:t>container.setLayout</a:t>
            </a:r>
            <a:r>
              <a:rPr lang="en-US" altLang="ko-KR" sz="1200"/>
              <a:t>(new </a:t>
            </a:r>
            <a:r>
              <a:rPr lang="en-US" altLang="ko-KR" sz="1200" err="1"/>
              <a:t>GridLayout</a:t>
            </a:r>
            <a:r>
              <a:rPr lang="en-US" altLang="ko-KR" sz="1200"/>
              <a:t>(4,3,5,5)); // 4×3 </a:t>
            </a:r>
            <a:r>
              <a:rPr lang="ko-KR" altLang="en-US" sz="1200"/>
              <a:t>분할로 컴포넌트 배치</a:t>
            </a:r>
          </a:p>
          <a:p>
            <a:r>
              <a:rPr lang="en-US" altLang="ko-KR" sz="1200" err="1"/>
              <a:t>container.add</a:t>
            </a:r>
            <a:r>
              <a:rPr lang="en-US" altLang="ko-KR" sz="1200"/>
              <a:t>(new </a:t>
            </a:r>
            <a:r>
              <a:rPr lang="en-US" altLang="ko-KR" sz="1200" err="1"/>
              <a:t>JButton</a:t>
            </a:r>
            <a:r>
              <a:rPr lang="en-US" altLang="ko-KR" sz="1200"/>
              <a:t>("1")); // </a:t>
            </a:r>
            <a:r>
              <a:rPr lang="ko-KR" altLang="en-US" sz="1200"/>
              <a:t>상단 왼쪽 첫 번째 셀에 버튼 배치</a:t>
            </a:r>
          </a:p>
          <a:p>
            <a:r>
              <a:rPr lang="en-US" altLang="ko-KR" sz="1200" err="1"/>
              <a:t>container.add</a:t>
            </a:r>
            <a:r>
              <a:rPr lang="en-US" altLang="ko-KR" sz="1200"/>
              <a:t>(new </a:t>
            </a:r>
            <a:r>
              <a:rPr lang="en-US" altLang="ko-KR" sz="1200" err="1"/>
              <a:t>JButton</a:t>
            </a:r>
            <a:r>
              <a:rPr lang="en-US" altLang="ko-KR" sz="1200"/>
              <a:t>("2")); // </a:t>
            </a:r>
            <a:r>
              <a:rPr lang="ko-KR" altLang="en-US" sz="1200"/>
              <a:t>그 옆 셀에 버튼 배치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567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GridLayout</a:t>
            </a:r>
            <a:r>
              <a:rPr lang="en-US" altLang="ko-KR"/>
              <a:t> </a:t>
            </a:r>
            <a:r>
              <a:rPr lang="ko-KR" altLang="en-US" err="1"/>
              <a:t>생성자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err="1"/>
              <a:t>생성자</a:t>
            </a:r>
            <a:endParaRPr lang="en-US" altLang="ko-KR"/>
          </a:p>
          <a:p>
            <a:pPr lvl="1"/>
            <a:r>
              <a:rPr lang="en-US" altLang="ko-KR" err="1"/>
              <a:t>GridLayout</a:t>
            </a:r>
            <a:r>
              <a:rPr lang="en-US" altLang="ko-KR"/>
              <a:t>()</a:t>
            </a:r>
          </a:p>
          <a:p>
            <a:pPr lvl="1"/>
            <a:r>
              <a:rPr lang="en-US" altLang="ko-KR" err="1"/>
              <a:t>GridLayout</a:t>
            </a:r>
            <a:r>
              <a:rPr lang="en-US" altLang="ko-KR"/>
              <a:t>(</a:t>
            </a:r>
            <a:r>
              <a:rPr lang="en-US" altLang="ko-KR" err="1"/>
              <a:t>int</a:t>
            </a:r>
            <a:r>
              <a:rPr lang="en-US" altLang="ko-KR"/>
              <a:t> rows, </a:t>
            </a:r>
            <a:r>
              <a:rPr lang="en-US" altLang="ko-KR" err="1"/>
              <a:t>int</a:t>
            </a:r>
            <a:r>
              <a:rPr lang="en-US" altLang="ko-KR"/>
              <a:t> cols)</a:t>
            </a:r>
          </a:p>
          <a:p>
            <a:pPr lvl="1"/>
            <a:r>
              <a:rPr lang="en-US" altLang="ko-KR" err="1"/>
              <a:t>GridLayout</a:t>
            </a:r>
            <a:r>
              <a:rPr lang="en-US" altLang="ko-KR"/>
              <a:t>(</a:t>
            </a:r>
            <a:r>
              <a:rPr lang="en-US" altLang="ko-KR" err="1"/>
              <a:t>int</a:t>
            </a:r>
            <a:r>
              <a:rPr lang="en-US" altLang="ko-KR"/>
              <a:t> rows, </a:t>
            </a:r>
            <a:r>
              <a:rPr lang="en-US" altLang="ko-KR" err="1"/>
              <a:t>int</a:t>
            </a:r>
            <a:r>
              <a:rPr lang="en-US" altLang="ko-KR"/>
              <a:t> cols, </a:t>
            </a:r>
            <a:r>
              <a:rPr lang="en-US" altLang="ko-KR" err="1"/>
              <a:t>int</a:t>
            </a:r>
            <a:r>
              <a:rPr lang="en-US" altLang="ko-KR"/>
              <a:t> </a:t>
            </a:r>
            <a:r>
              <a:rPr lang="en-US" altLang="ko-KR" err="1"/>
              <a:t>hGap</a:t>
            </a:r>
            <a:r>
              <a:rPr lang="en-US" altLang="ko-KR"/>
              <a:t>, </a:t>
            </a:r>
            <a:r>
              <a:rPr lang="en-US" altLang="ko-KR" err="1"/>
              <a:t>int</a:t>
            </a:r>
            <a:r>
              <a:rPr lang="en-US" altLang="ko-KR"/>
              <a:t> </a:t>
            </a:r>
            <a:r>
              <a:rPr lang="en-US" altLang="ko-KR" err="1"/>
              <a:t>vGap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rows : </a:t>
            </a:r>
            <a:r>
              <a:rPr lang="ko-KR" altLang="en-US"/>
              <a:t>격자의 행수</a:t>
            </a:r>
            <a:r>
              <a:rPr lang="en-US" altLang="ko-KR"/>
              <a:t> (</a:t>
            </a:r>
            <a:r>
              <a:rPr lang="ko-KR" altLang="en-US"/>
              <a:t>디폴트 </a:t>
            </a:r>
            <a:r>
              <a:rPr lang="en-US" altLang="ko-KR"/>
              <a:t>: 1)</a:t>
            </a:r>
          </a:p>
          <a:p>
            <a:pPr lvl="2"/>
            <a:r>
              <a:rPr lang="en-US" altLang="ko-KR"/>
              <a:t>cols : </a:t>
            </a:r>
            <a:r>
              <a:rPr lang="ko-KR" altLang="en-US"/>
              <a:t>격자의 열수</a:t>
            </a:r>
            <a:r>
              <a:rPr lang="en-US" altLang="ko-KR"/>
              <a:t> (</a:t>
            </a:r>
            <a:r>
              <a:rPr lang="ko-KR" altLang="en-US"/>
              <a:t>디폴트 </a:t>
            </a:r>
            <a:r>
              <a:rPr lang="en-US" altLang="ko-KR"/>
              <a:t>: 1)</a:t>
            </a:r>
          </a:p>
          <a:p>
            <a:pPr lvl="2"/>
            <a:r>
              <a:rPr lang="en-US" altLang="ko-KR" err="1"/>
              <a:t>hGap</a:t>
            </a:r>
            <a:r>
              <a:rPr lang="en-US" altLang="ko-KR"/>
              <a:t> : </a:t>
            </a:r>
            <a:r>
              <a:rPr lang="ko-KR" altLang="en-US"/>
              <a:t>좌우 두 컴포넌트 사이의 수평 간격</a:t>
            </a:r>
            <a:r>
              <a:rPr lang="en-US" altLang="ko-KR"/>
              <a:t>, </a:t>
            </a:r>
            <a:r>
              <a:rPr lang="ko-KR" altLang="en-US"/>
              <a:t>픽셀 단위</a:t>
            </a:r>
            <a:r>
              <a:rPr lang="en-US" altLang="ko-KR"/>
              <a:t>(</a:t>
            </a:r>
            <a:r>
              <a:rPr lang="ko-KR" altLang="en-US"/>
              <a:t>디폴트 </a:t>
            </a:r>
            <a:r>
              <a:rPr lang="en-US" altLang="ko-KR"/>
              <a:t>: 0)</a:t>
            </a:r>
          </a:p>
          <a:p>
            <a:pPr lvl="2"/>
            <a:r>
              <a:rPr lang="en-US" altLang="ko-KR" err="1"/>
              <a:t>vGap</a:t>
            </a:r>
            <a:r>
              <a:rPr lang="en-US" altLang="ko-KR"/>
              <a:t> : </a:t>
            </a:r>
            <a:r>
              <a:rPr lang="ko-KR" altLang="en-US"/>
              <a:t>상하 두 컴포넌트 사이의 수직 간격</a:t>
            </a:r>
            <a:r>
              <a:rPr lang="en-US" altLang="ko-KR"/>
              <a:t>, </a:t>
            </a:r>
            <a:r>
              <a:rPr lang="ko-KR" altLang="en-US"/>
              <a:t>픽셀 단위</a:t>
            </a:r>
            <a:r>
              <a:rPr lang="en-US" altLang="ko-KR"/>
              <a:t>(</a:t>
            </a:r>
            <a:r>
              <a:rPr lang="ko-KR" altLang="en-US"/>
              <a:t>디폴트 </a:t>
            </a:r>
            <a:r>
              <a:rPr lang="en-US" altLang="ko-KR"/>
              <a:t>: 0)</a:t>
            </a:r>
          </a:p>
          <a:p>
            <a:pPr lvl="2"/>
            <a:r>
              <a:rPr lang="en-US" altLang="ko-KR"/>
              <a:t>rows x cols </a:t>
            </a:r>
            <a:r>
              <a:rPr lang="ko-KR" altLang="en-US"/>
              <a:t>만큼의 셀을 가진 격자로 컨테이너 공간을 분할</a:t>
            </a:r>
            <a:r>
              <a:rPr lang="en-US" altLang="ko-KR"/>
              <a:t>, </a:t>
            </a:r>
            <a:r>
              <a:rPr lang="ko-KR" altLang="en-US"/>
              <a:t>배치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097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/>
              <a:t>예제 </a:t>
            </a:r>
            <a:r>
              <a:rPr lang="en-US" altLang="ko-KR" sz="2800"/>
              <a:t>8-5 : </a:t>
            </a:r>
            <a:r>
              <a:rPr lang="en-US" altLang="ko-KR" sz="2800" err="1"/>
              <a:t>GridLayout</a:t>
            </a:r>
            <a:r>
              <a:rPr lang="en-US" altLang="ko-KR" sz="2800"/>
              <a:t> </a:t>
            </a:r>
            <a:r>
              <a:rPr lang="ko-KR" altLang="en-US" sz="2800"/>
              <a:t>배치관리자를 사용하는 예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83968" y="2002003"/>
            <a:ext cx="4515526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/>
              <a:t>import </a:t>
            </a:r>
            <a:r>
              <a:rPr lang="en-US" altLang="ko-KR" sz="1200" err="1"/>
              <a:t>java.awt</a:t>
            </a:r>
            <a:r>
              <a:rPr lang="en-US" altLang="ko-KR" sz="1200"/>
              <a:t>.*;</a:t>
            </a:r>
          </a:p>
          <a:p>
            <a:pPr defTabSz="180000"/>
            <a:r>
              <a:rPr lang="en-US" altLang="ko-KR" sz="1200"/>
              <a:t>import </a:t>
            </a:r>
            <a:r>
              <a:rPr lang="en-US" altLang="ko-KR" sz="1200" err="1"/>
              <a:t>javax.swing</a:t>
            </a:r>
            <a:r>
              <a:rPr lang="en-US" altLang="ko-KR" sz="1200"/>
              <a:t>.*;</a:t>
            </a:r>
          </a:p>
          <a:p>
            <a:pPr defTabSz="180000"/>
            <a:endParaRPr lang="en-US" altLang="ko-KR" sz="1200"/>
          </a:p>
          <a:p>
            <a:pPr defTabSz="180000"/>
            <a:r>
              <a:rPr lang="en-US" altLang="ko-KR" sz="1200"/>
              <a:t>public class </a:t>
            </a:r>
            <a:r>
              <a:rPr lang="en-US" altLang="ko-KR" sz="1200" err="1"/>
              <a:t>GridLayoutEx</a:t>
            </a:r>
            <a:r>
              <a:rPr lang="en-US" altLang="ko-KR" sz="1200"/>
              <a:t> extends </a:t>
            </a:r>
            <a:r>
              <a:rPr lang="en-US" altLang="ko-KR" sz="1200" err="1"/>
              <a:t>JFrame</a:t>
            </a:r>
            <a:r>
              <a:rPr lang="en-US" altLang="ko-KR" sz="1200"/>
              <a:t> {</a:t>
            </a:r>
          </a:p>
          <a:p>
            <a:pPr defTabSz="180000"/>
            <a:r>
              <a:rPr lang="en-US" altLang="ko-KR" sz="1200"/>
              <a:t>	public </a:t>
            </a:r>
            <a:r>
              <a:rPr lang="en-US" altLang="ko-KR" sz="1200" err="1"/>
              <a:t>GridLayoutEx</a:t>
            </a:r>
            <a:r>
              <a:rPr lang="en-US" altLang="ko-KR" sz="1200"/>
              <a:t>() {</a:t>
            </a:r>
          </a:p>
          <a:p>
            <a:pPr defTabSz="180000"/>
            <a:r>
              <a:rPr lang="en-US" altLang="ko-KR" sz="1200"/>
              <a:t>		super("</a:t>
            </a:r>
            <a:r>
              <a:rPr lang="en-US" altLang="ko-KR" sz="1200" err="1"/>
              <a:t>GridLayout</a:t>
            </a:r>
            <a:r>
              <a:rPr lang="en-US" altLang="ko-KR" sz="1200"/>
              <a:t> </a:t>
            </a:r>
            <a:r>
              <a:rPr lang="ko-KR" altLang="en-US" sz="1200"/>
              <a:t>예제</a:t>
            </a:r>
            <a:r>
              <a:rPr lang="en-US" altLang="ko-KR" sz="1200"/>
              <a:t>");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setDefaultCloseOperation</a:t>
            </a:r>
            <a:r>
              <a:rPr lang="en-US" altLang="ko-KR" sz="1200"/>
              <a:t>(</a:t>
            </a:r>
            <a:r>
              <a:rPr lang="en-US" altLang="ko-KR" sz="1200" err="1"/>
              <a:t>JFrame.EXIT_ON_CLOSE</a:t>
            </a:r>
            <a:r>
              <a:rPr lang="en-US" altLang="ko-KR" sz="1200"/>
              <a:t>);</a:t>
            </a:r>
          </a:p>
          <a:p>
            <a:pPr defTabSz="180000"/>
            <a:r>
              <a:rPr lang="en-US" altLang="ko-KR" sz="1200"/>
              <a:t>		Container </a:t>
            </a:r>
            <a:r>
              <a:rPr lang="en-US" altLang="ko-KR" sz="1200" err="1"/>
              <a:t>contentPane</a:t>
            </a:r>
            <a:r>
              <a:rPr lang="en-US" altLang="ko-KR" sz="1200"/>
              <a:t> = </a:t>
            </a:r>
            <a:r>
              <a:rPr lang="en-US" altLang="ko-KR" sz="1200" err="1"/>
              <a:t>getContentPane</a:t>
            </a:r>
            <a:r>
              <a:rPr lang="en-US" altLang="ko-KR" sz="1200"/>
              <a:t>(); </a:t>
            </a:r>
          </a:p>
          <a:p>
            <a:pPr defTabSz="180000"/>
            <a:r>
              <a:rPr lang="en-US" altLang="ko-KR" sz="1200"/>
              <a:t>	</a:t>
            </a:r>
          </a:p>
          <a:p>
            <a:pPr defTabSz="180000"/>
            <a:r>
              <a:rPr lang="en-US" altLang="ko-KR" sz="1200"/>
              <a:t>		// 1x10</a:t>
            </a:r>
            <a:r>
              <a:rPr lang="ko-KR" altLang="en-US" sz="1200"/>
              <a:t>의 </a:t>
            </a:r>
            <a:r>
              <a:rPr lang="en-US" altLang="ko-KR" sz="1200" err="1"/>
              <a:t>GridLayout</a:t>
            </a:r>
            <a:r>
              <a:rPr lang="en-US" altLang="ko-KR" sz="1200"/>
              <a:t> </a:t>
            </a:r>
            <a:r>
              <a:rPr lang="ko-KR" altLang="en-US" sz="1200"/>
              <a:t>배치관리자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b="1" err="1"/>
              <a:t>contentPane.setLayout</a:t>
            </a:r>
            <a:r>
              <a:rPr lang="en-US" altLang="ko-KR" sz="1200" b="1"/>
              <a:t>(new </a:t>
            </a:r>
            <a:r>
              <a:rPr lang="en-US" altLang="ko-KR" sz="1200" b="1" err="1"/>
              <a:t>GridLayout</a:t>
            </a:r>
            <a:r>
              <a:rPr lang="en-US" altLang="ko-KR" sz="1200" b="1"/>
              <a:t>(1, 10)); </a:t>
            </a:r>
          </a:p>
          <a:p>
            <a:pPr defTabSz="180000"/>
            <a:endParaRPr lang="ko-KR" altLang="en-US" sz="1200"/>
          </a:p>
          <a:p>
            <a:pPr defTabSz="180000"/>
            <a:r>
              <a:rPr lang="en-US" altLang="ko-KR" sz="1200"/>
              <a:t>		for(</a:t>
            </a:r>
            <a:r>
              <a:rPr lang="en-US" altLang="ko-KR" sz="1200" err="1"/>
              <a:t>int</a:t>
            </a:r>
            <a:r>
              <a:rPr lang="en-US" altLang="ko-KR" sz="1200"/>
              <a:t> </a:t>
            </a:r>
            <a:r>
              <a:rPr lang="en-US" altLang="ko-KR" sz="1200" err="1"/>
              <a:t>i</a:t>
            </a:r>
            <a:r>
              <a:rPr lang="en-US" altLang="ko-KR" sz="1200"/>
              <a:t>=0; </a:t>
            </a:r>
            <a:r>
              <a:rPr lang="en-US" altLang="ko-KR" sz="1200" err="1"/>
              <a:t>i</a:t>
            </a:r>
            <a:r>
              <a:rPr lang="en-US" altLang="ko-KR" sz="1200"/>
              <a:t>&lt;10; </a:t>
            </a:r>
            <a:r>
              <a:rPr lang="en-US" altLang="ko-KR" sz="1200" err="1"/>
              <a:t>i</a:t>
            </a:r>
            <a:r>
              <a:rPr lang="en-US" altLang="ko-KR" sz="1200"/>
              <a:t>++) { // 10</a:t>
            </a:r>
            <a:r>
              <a:rPr lang="ko-KR" altLang="en-US" sz="1200"/>
              <a:t>개의 버튼 부착</a:t>
            </a:r>
          </a:p>
          <a:p>
            <a:pPr defTabSz="180000"/>
            <a:r>
              <a:rPr lang="en-US" altLang="ko-KR" sz="1200"/>
              <a:t>			String text = </a:t>
            </a:r>
            <a:r>
              <a:rPr lang="en-US" altLang="ko-KR" sz="1200" err="1"/>
              <a:t>Integer.toString</a:t>
            </a:r>
            <a:r>
              <a:rPr lang="en-US" altLang="ko-KR" sz="1200"/>
              <a:t>(</a:t>
            </a:r>
            <a:r>
              <a:rPr lang="en-US" altLang="ko-KR" sz="1200" err="1"/>
              <a:t>i</a:t>
            </a:r>
            <a:r>
              <a:rPr lang="en-US" altLang="ko-KR" sz="1200"/>
              <a:t>); // </a:t>
            </a:r>
            <a:r>
              <a:rPr lang="en-US" altLang="ko-KR" sz="1200" err="1"/>
              <a:t>i</a:t>
            </a:r>
            <a:r>
              <a:rPr lang="ko-KR" altLang="en-US" sz="1200" err="1"/>
              <a:t>를</a:t>
            </a:r>
            <a:r>
              <a:rPr lang="ko-KR" altLang="en-US" sz="1200"/>
              <a:t> 문자열로 변환</a:t>
            </a:r>
          </a:p>
          <a:p>
            <a:pPr defTabSz="180000"/>
            <a:r>
              <a:rPr lang="en-US" altLang="ko-KR" sz="1200"/>
              <a:t>			</a:t>
            </a:r>
            <a:r>
              <a:rPr lang="en-US" altLang="ko-KR" sz="1200" err="1"/>
              <a:t>JButton</a:t>
            </a:r>
            <a:r>
              <a:rPr lang="en-US" altLang="ko-KR" sz="1200"/>
              <a:t> button = new </a:t>
            </a:r>
            <a:r>
              <a:rPr lang="en-US" altLang="ko-KR" sz="1200" err="1"/>
              <a:t>JButton</a:t>
            </a:r>
            <a:r>
              <a:rPr lang="en-US" altLang="ko-KR" sz="1200"/>
              <a:t>(text);</a:t>
            </a:r>
            <a:endParaRPr lang="ko-KR" altLang="en-US" sz="1200"/>
          </a:p>
          <a:p>
            <a:pPr defTabSz="180000"/>
            <a:r>
              <a:rPr lang="en-US" altLang="ko-KR" sz="1200"/>
              <a:t>			</a:t>
            </a:r>
            <a:r>
              <a:rPr lang="en-US" altLang="ko-KR" sz="1200" b="1" err="1"/>
              <a:t>contentPane.add</a:t>
            </a:r>
            <a:r>
              <a:rPr lang="en-US" altLang="ko-KR" sz="1200" b="1"/>
              <a:t>(button);</a:t>
            </a:r>
            <a:r>
              <a:rPr lang="en-US" altLang="ko-KR" sz="1200"/>
              <a:t> // </a:t>
            </a:r>
            <a:r>
              <a:rPr lang="ko-KR" altLang="en-US" sz="1200" err="1"/>
              <a:t>컨텐트팬에</a:t>
            </a:r>
            <a:r>
              <a:rPr lang="ko-KR" altLang="en-US" sz="1200"/>
              <a:t> 버튼 부착</a:t>
            </a:r>
          </a:p>
          <a:p>
            <a:pPr defTabSz="180000"/>
            <a:r>
              <a:rPr lang="en-US" altLang="ko-KR" sz="1200"/>
              <a:t>		}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setSize</a:t>
            </a:r>
            <a:r>
              <a:rPr lang="en-US" altLang="ko-KR" sz="1200"/>
              <a:t>(500, 200);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setVisible</a:t>
            </a:r>
            <a:r>
              <a:rPr lang="en-US" altLang="ko-KR" sz="1200"/>
              <a:t>(true);</a:t>
            </a:r>
          </a:p>
          <a:p>
            <a:pPr defTabSz="180000"/>
            <a:r>
              <a:rPr lang="en-US" altLang="ko-KR" sz="1200"/>
              <a:t>	}</a:t>
            </a:r>
          </a:p>
          <a:p>
            <a:pPr defTabSz="180000"/>
            <a:r>
              <a:rPr lang="en-US" altLang="ko-KR" sz="1200"/>
              <a:t>	public static void main(String[] </a:t>
            </a:r>
            <a:r>
              <a:rPr lang="en-US" altLang="ko-KR" sz="1200" err="1"/>
              <a:t>args</a:t>
            </a:r>
            <a:r>
              <a:rPr lang="en-US" altLang="ko-KR" sz="1200"/>
              <a:t>) {</a:t>
            </a:r>
          </a:p>
          <a:p>
            <a:pPr defTabSz="180000"/>
            <a:r>
              <a:rPr lang="en-US" altLang="ko-KR" sz="1200"/>
              <a:t>		new </a:t>
            </a:r>
            <a:r>
              <a:rPr lang="en-US" altLang="ko-KR" sz="1200" err="1"/>
              <a:t>GridLayoutEx</a:t>
            </a:r>
            <a:r>
              <a:rPr lang="en-US" altLang="ko-KR" sz="1200"/>
              <a:t>();</a:t>
            </a:r>
          </a:p>
          <a:p>
            <a:pPr defTabSz="180000"/>
            <a:r>
              <a:rPr lang="en-US" altLang="ko-KR" sz="1200"/>
              <a:t>	}</a:t>
            </a:r>
          </a:p>
          <a:p>
            <a:pPr defTabSz="180000"/>
            <a:r>
              <a:rPr lang="en-US" altLang="ko-KR" sz="1200"/>
              <a:t>}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07785" y="1340768"/>
            <a:ext cx="7899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GridLayout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을 활용하여 다음 그림과 같이 한 줄에 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10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개의 버튼을 동일한 크기로 배치하는 스윙 프로그램을 작성하라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34683"/>
            <a:ext cx="3689605" cy="14663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7785" y="630932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실습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634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배치관리자 없는 컨테이너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/>
              <a:t>배치관리자가 없는 컨테이너가 필요한 경우</a:t>
            </a:r>
            <a:endParaRPr lang="en-US" altLang="ko-KR" sz="2000"/>
          </a:p>
          <a:p>
            <a:pPr lvl="1"/>
            <a:r>
              <a:rPr lang="ko-KR" altLang="en-US" sz="1600"/>
              <a:t>응용프로그램에서 직접 컴포넌트의 크기와 위치를 결정하고자 하는 경우</a:t>
            </a:r>
            <a:endParaRPr lang="en-US" altLang="ko-KR" sz="1600"/>
          </a:p>
          <a:p>
            <a:pPr marL="365760" lvl="1" indent="0">
              <a:buNone/>
            </a:pPr>
            <a:r>
              <a:rPr lang="ko-KR" altLang="en-US" sz="1600"/>
              <a:t>    </a:t>
            </a:r>
            <a:r>
              <a:rPr lang="en-US" altLang="ko-KR" sz="1600"/>
              <a:t>1. </a:t>
            </a:r>
            <a:r>
              <a:rPr lang="ko-KR" altLang="en-US" sz="1600"/>
              <a:t>컴포넌트의 크기나 위치를 개발자 임의로 결정하고자 하는 경우</a:t>
            </a:r>
            <a:endParaRPr lang="en-US" altLang="ko-KR" sz="1600"/>
          </a:p>
          <a:p>
            <a:pPr marL="365760" lvl="1" indent="0">
              <a:buNone/>
            </a:pPr>
            <a:r>
              <a:rPr lang="ko-KR" altLang="en-US" sz="1600"/>
              <a:t>    </a:t>
            </a:r>
            <a:r>
              <a:rPr lang="en-US" altLang="ko-KR" sz="1600"/>
              <a:t>2. </a:t>
            </a:r>
            <a:r>
              <a:rPr lang="ko-KR" altLang="en-US" sz="1600"/>
              <a:t>게임 프로그램과 같이 시간이나 마우스</a:t>
            </a:r>
            <a:r>
              <a:rPr lang="en-US" altLang="ko-KR" sz="1600"/>
              <a:t>/</a:t>
            </a:r>
            <a:r>
              <a:rPr lang="ko-KR" altLang="en-US" sz="1600"/>
              <a:t>키보드의 입력에 따라 </a:t>
            </a:r>
            <a:endParaRPr lang="en-US" altLang="ko-KR" sz="1600"/>
          </a:p>
          <a:p>
            <a:pPr marL="365760" lvl="1" indent="0">
              <a:buNone/>
            </a:pPr>
            <a:r>
              <a:rPr lang="en-US" altLang="ko-KR" sz="1600"/>
              <a:t>       </a:t>
            </a:r>
            <a:r>
              <a:rPr lang="ko-KR" altLang="en-US" sz="1600"/>
              <a:t>컴포넌트들의 위치와 크기가 수시로 변하는 경우</a:t>
            </a:r>
            <a:endParaRPr lang="en-US" altLang="ko-KR" sz="1600"/>
          </a:p>
          <a:p>
            <a:pPr marL="365760" lvl="1" indent="0">
              <a:buNone/>
            </a:pPr>
            <a:r>
              <a:rPr lang="ko-KR" altLang="en-US" sz="1600"/>
              <a:t>    </a:t>
            </a:r>
            <a:r>
              <a:rPr lang="en-US" altLang="ko-KR" sz="1600"/>
              <a:t>3. </a:t>
            </a:r>
            <a:r>
              <a:rPr lang="ko-KR" altLang="en-US" sz="1600"/>
              <a:t>여러 컴포넌트들이 서로 겹쳐 출력하고자 하는 경우</a:t>
            </a:r>
            <a:endParaRPr lang="en-US" altLang="ko-KR" sz="1600"/>
          </a:p>
          <a:p>
            <a:endParaRPr lang="en-US" altLang="ko-KR" sz="2000"/>
          </a:p>
          <a:p>
            <a:r>
              <a:rPr lang="ko-KR" altLang="en-US" sz="2000"/>
              <a:t>컨테이너의 배치 관리자 제거 방법</a:t>
            </a:r>
            <a:endParaRPr lang="en-US" altLang="ko-KR" sz="2000"/>
          </a:p>
          <a:p>
            <a:pPr lvl="1"/>
            <a:r>
              <a:rPr lang="en-US" altLang="ko-KR" sz="1600" err="1"/>
              <a:t>container.setLayout</a:t>
            </a:r>
            <a:r>
              <a:rPr lang="en-US" altLang="ko-KR" sz="1600"/>
              <a:t>(null);</a:t>
            </a:r>
          </a:p>
          <a:p>
            <a:pPr lvl="1"/>
            <a:endParaRPr lang="en-US" altLang="ko-KR" sz="1600"/>
          </a:p>
          <a:p>
            <a:pPr lvl="1"/>
            <a:r>
              <a:rPr lang="ko-KR" altLang="en-US" sz="1600"/>
              <a:t>컨테이너의 배치관리자가 없어지면</a:t>
            </a:r>
            <a:r>
              <a:rPr lang="en-US" altLang="ko-KR" sz="1600"/>
              <a:t>, </a:t>
            </a:r>
            <a:r>
              <a:rPr lang="ko-KR" altLang="en-US" sz="1600"/>
              <a:t>컴포넌트에 대한 어떤 배치도 없음</a:t>
            </a:r>
            <a:endParaRPr lang="en-US" altLang="ko-KR" sz="1600"/>
          </a:p>
          <a:p>
            <a:pPr lvl="2"/>
            <a:r>
              <a:rPr lang="ko-KR" altLang="en-US" sz="1400"/>
              <a:t>추가된 컴포넌트의 크기가 </a:t>
            </a:r>
            <a:r>
              <a:rPr lang="en-US" altLang="ko-KR" sz="1400"/>
              <a:t>0</a:t>
            </a:r>
            <a:r>
              <a:rPr lang="ko-KR" altLang="en-US" sz="1400"/>
              <a:t>으로 설정</a:t>
            </a:r>
            <a:r>
              <a:rPr lang="en-US" altLang="ko-KR" sz="1400"/>
              <a:t>, </a:t>
            </a:r>
            <a:r>
              <a:rPr lang="ko-KR" altLang="en-US" sz="1400"/>
              <a:t>위치는 예측할 수 없게 됨</a:t>
            </a:r>
            <a:endParaRPr lang="en-US" altLang="ko-KR" sz="1400"/>
          </a:p>
          <a:p>
            <a:pPr lvl="1"/>
            <a:endParaRPr lang="en-US" altLang="ko-KR" sz="1600"/>
          </a:p>
          <a:p>
            <a:pPr lvl="1"/>
            <a:endParaRPr lang="en-US" altLang="ko-KR" sz="1600"/>
          </a:p>
          <a:p>
            <a:pPr lvl="1"/>
            <a:endParaRPr lang="ko-KR" altLang="en-US" sz="1600"/>
          </a:p>
        </p:txBody>
      </p:sp>
      <p:sp>
        <p:nvSpPr>
          <p:cNvPr id="4" name="TextBox 3"/>
          <p:cNvSpPr txBox="1"/>
          <p:nvPr/>
        </p:nvSpPr>
        <p:spPr>
          <a:xfrm>
            <a:off x="3779912" y="4149080"/>
            <a:ext cx="439248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err="1"/>
              <a:t>JPanel</a:t>
            </a:r>
            <a:r>
              <a:rPr lang="en-US" altLang="ko-KR" sz="1200"/>
              <a:t> p = new </a:t>
            </a:r>
            <a:r>
              <a:rPr lang="en-US" altLang="ko-KR" sz="1200" err="1"/>
              <a:t>JPanel</a:t>
            </a:r>
            <a:r>
              <a:rPr lang="en-US" altLang="ko-KR" sz="1200"/>
              <a:t>();</a:t>
            </a:r>
          </a:p>
          <a:p>
            <a:r>
              <a:rPr lang="en-US" altLang="ko-KR" sz="1200" b="1" err="1"/>
              <a:t>p.setLayout</a:t>
            </a:r>
            <a:r>
              <a:rPr lang="en-US" altLang="ko-KR" sz="1200" b="1"/>
              <a:t>(null); // </a:t>
            </a:r>
            <a:r>
              <a:rPr lang="en-US" altLang="ko-KR" sz="1200" b="1" err="1"/>
              <a:t>JPanel</a:t>
            </a:r>
            <a:r>
              <a:rPr lang="ko-KR" altLang="en-US" sz="1200" b="1"/>
              <a:t>의 배치관리자 삭제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12159" y="5406315"/>
            <a:ext cx="648072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/>
              <a:t>// </a:t>
            </a:r>
            <a:r>
              <a:rPr lang="ko-KR" altLang="en-US" sz="1200"/>
              <a:t>패널 </a:t>
            </a:r>
            <a:r>
              <a:rPr lang="en-US" altLang="ko-KR" sz="1200"/>
              <a:t>p</a:t>
            </a:r>
            <a:r>
              <a:rPr lang="ko-KR" altLang="en-US" sz="1200"/>
              <a:t>에는 배치관리자가 없으면 아래 두 버튼은 배치되지 않는다</a:t>
            </a:r>
            <a:r>
              <a:rPr lang="en-US" altLang="ko-KR" sz="1200"/>
              <a:t>.</a:t>
            </a:r>
          </a:p>
          <a:p>
            <a:endParaRPr lang="en-US" altLang="ko-KR" sz="1200"/>
          </a:p>
          <a:p>
            <a:r>
              <a:rPr lang="en-US" altLang="ko-KR" sz="1200" err="1"/>
              <a:t>p.add</a:t>
            </a:r>
            <a:r>
              <a:rPr lang="en-US" altLang="ko-KR" sz="1200"/>
              <a:t>(new </a:t>
            </a:r>
            <a:r>
              <a:rPr lang="en-US" altLang="ko-KR" sz="1200" err="1"/>
              <a:t>JButton</a:t>
            </a:r>
            <a:r>
              <a:rPr lang="en-US" altLang="ko-KR" sz="1200"/>
              <a:t>("click")); // </a:t>
            </a:r>
            <a:r>
              <a:rPr lang="ko-KR" altLang="en-US" sz="1200"/>
              <a:t>폭과 높이가 </a:t>
            </a:r>
            <a:r>
              <a:rPr lang="en-US" altLang="ko-KR" sz="1200"/>
              <a:t>0</a:t>
            </a:r>
            <a:r>
              <a:rPr lang="ko-KR" altLang="en-US" sz="1200"/>
              <a:t>인 상태로 화면에 보이지 않는다</a:t>
            </a:r>
            <a:r>
              <a:rPr lang="en-US" altLang="ko-KR" sz="1200"/>
              <a:t>.</a:t>
            </a:r>
          </a:p>
          <a:p>
            <a:r>
              <a:rPr lang="en-US" altLang="ko-KR" sz="1200" err="1"/>
              <a:t>p.add</a:t>
            </a:r>
            <a:r>
              <a:rPr lang="en-US" altLang="ko-KR" sz="1200"/>
              <a:t>(new </a:t>
            </a:r>
            <a:r>
              <a:rPr lang="en-US" altLang="ko-KR" sz="1200" err="1"/>
              <a:t>JButton</a:t>
            </a:r>
            <a:r>
              <a:rPr lang="en-US" altLang="ko-KR" sz="1200"/>
              <a:t>("me!")); // </a:t>
            </a:r>
            <a:r>
              <a:rPr lang="ko-KR" altLang="en-US" sz="1200"/>
              <a:t>폭과 높이가 </a:t>
            </a:r>
            <a:r>
              <a:rPr lang="en-US" altLang="ko-KR" sz="1200"/>
              <a:t>0</a:t>
            </a:r>
            <a:r>
              <a:rPr lang="ko-KR" altLang="en-US" sz="1200"/>
              <a:t>인 상태로 화면에 보이지 않는다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289900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컴포넌트의 절대 위치와 크기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/>
              <a:t>배치관리자가 없는 컨테이너에 컴포넌트를 삽입할 때</a:t>
            </a:r>
            <a:endParaRPr lang="en-US" altLang="ko-KR" sz="2000"/>
          </a:p>
          <a:p>
            <a:pPr lvl="1"/>
            <a:r>
              <a:rPr lang="ko-KR" altLang="en-US" sz="1800"/>
              <a:t>프로그램에서 컴포넌트의 절대 크기와 위치 설정</a:t>
            </a:r>
            <a:endParaRPr lang="en-US" altLang="ko-KR" sz="1800"/>
          </a:p>
          <a:p>
            <a:pPr lvl="1"/>
            <a:r>
              <a:rPr lang="ko-KR" altLang="en-US" sz="1800"/>
              <a:t>컴포넌트들이 서로 겹치게 할 수 있음</a:t>
            </a:r>
            <a:endParaRPr lang="en-US" altLang="ko-KR" sz="1800"/>
          </a:p>
          <a:p>
            <a:pPr lvl="1"/>
            <a:endParaRPr lang="en-US" altLang="ko-KR" sz="1800"/>
          </a:p>
          <a:p>
            <a:r>
              <a:rPr lang="ko-KR" altLang="en-US" sz="2000"/>
              <a:t>컴포넌트의 크기와 위치 설정 </a:t>
            </a:r>
            <a:r>
              <a:rPr lang="ko-KR" altLang="en-US" sz="2000" err="1"/>
              <a:t>메소드</a:t>
            </a:r>
            <a:endParaRPr lang="en-US" altLang="ko-KR" sz="2000"/>
          </a:p>
          <a:p>
            <a:pPr lvl="2"/>
            <a:r>
              <a:rPr lang="en-US" altLang="ko-KR" sz="1600"/>
              <a:t>void </a:t>
            </a:r>
            <a:r>
              <a:rPr lang="en-US" altLang="ko-KR" sz="1600" err="1"/>
              <a:t>setSize</a:t>
            </a:r>
            <a:r>
              <a:rPr lang="en-US" altLang="ko-KR" sz="1600"/>
              <a:t>(</a:t>
            </a:r>
            <a:r>
              <a:rPr lang="en-US" altLang="ko-KR" sz="1600" err="1"/>
              <a:t>int</a:t>
            </a:r>
            <a:r>
              <a:rPr lang="en-US" altLang="ko-KR" sz="1600"/>
              <a:t> width, </a:t>
            </a:r>
            <a:r>
              <a:rPr lang="en-US" altLang="ko-KR" sz="1600" err="1"/>
              <a:t>int</a:t>
            </a:r>
            <a:r>
              <a:rPr lang="en-US" altLang="ko-KR" sz="1600"/>
              <a:t> height) 	// </a:t>
            </a:r>
            <a:r>
              <a:rPr lang="ko-KR" altLang="en-US" sz="1600"/>
              <a:t>컴포넌트 크기 설정</a:t>
            </a:r>
            <a:endParaRPr lang="en-US" altLang="ko-KR" sz="1600"/>
          </a:p>
          <a:p>
            <a:pPr lvl="2"/>
            <a:r>
              <a:rPr lang="en-US" altLang="ko-KR" sz="1600"/>
              <a:t>void setLocation(int x, int y) 	// </a:t>
            </a:r>
            <a:r>
              <a:rPr lang="ko-KR" altLang="en-US" sz="1600"/>
              <a:t>컴포넌트 위치 설정</a:t>
            </a:r>
            <a:endParaRPr lang="en-US" altLang="ko-KR" sz="1600"/>
          </a:p>
          <a:p>
            <a:pPr lvl="2"/>
            <a:r>
              <a:rPr lang="en-US" altLang="ko-KR" sz="1600"/>
              <a:t>void </a:t>
            </a:r>
            <a:r>
              <a:rPr lang="en-US" altLang="ko-KR" sz="1600" err="1"/>
              <a:t>setBounds</a:t>
            </a:r>
            <a:r>
              <a:rPr lang="en-US" altLang="ko-KR" sz="1600"/>
              <a:t>(</a:t>
            </a:r>
            <a:r>
              <a:rPr lang="en-US" altLang="ko-KR" sz="1600" err="1"/>
              <a:t>int</a:t>
            </a:r>
            <a:r>
              <a:rPr lang="en-US" altLang="ko-KR" sz="1600"/>
              <a:t> x, </a:t>
            </a:r>
            <a:r>
              <a:rPr lang="en-US" altLang="ko-KR" sz="1600" err="1"/>
              <a:t>int</a:t>
            </a:r>
            <a:r>
              <a:rPr lang="en-US" altLang="ko-KR" sz="1600"/>
              <a:t> y, </a:t>
            </a:r>
            <a:r>
              <a:rPr lang="en-US" altLang="ko-KR" sz="1600" err="1"/>
              <a:t>int</a:t>
            </a:r>
            <a:r>
              <a:rPr lang="en-US" altLang="ko-KR" sz="1600"/>
              <a:t> width, </a:t>
            </a:r>
            <a:r>
              <a:rPr lang="en-US" altLang="ko-KR" sz="1600" err="1"/>
              <a:t>int</a:t>
            </a:r>
            <a:r>
              <a:rPr lang="en-US" altLang="ko-KR" sz="1600"/>
              <a:t> height) // </a:t>
            </a:r>
            <a:r>
              <a:rPr lang="ko-KR" altLang="en-US" sz="1600"/>
              <a:t>위치와 크기 동시 설정</a:t>
            </a:r>
            <a:endParaRPr lang="en-US" altLang="ko-KR" sz="1600"/>
          </a:p>
          <a:p>
            <a:pPr lvl="1"/>
            <a:endParaRPr lang="en-US" altLang="ko-KR" sz="1600"/>
          </a:p>
          <a:p>
            <a:pPr lvl="1"/>
            <a:r>
              <a:rPr lang="ko-KR" altLang="en-US" sz="1600"/>
              <a:t>예</a:t>
            </a:r>
            <a:r>
              <a:rPr lang="en-US" altLang="ko-KR" sz="1600"/>
              <a:t>) </a:t>
            </a:r>
            <a:r>
              <a:rPr lang="ko-KR" altLang="en-US" sz="1600"/>
              <a:t>버튼을 </a:t>
            </a:r>
            <a:r>
              <a:rPr lang="en-US" altLang="ko-KR" sz="1600"/>
              <a:t>100×40 </a:t>
            </a:r>
            <a:r>
              <a:rPr lang="ko-KR" altLang="en-US" sz="1600"/>
              <a:t>크기로 하고</a:t>
            </a:r>
            <a:r>
              <a:rPr lang="en-US" altLang="ko-KR" sz="1600"/>
              <a:t>, </a:t>
            </a:r>
            <a:r>
              <a:rPr lang="en-US" altLang="ko-KR" sz="1600" err="1"/>
              <a:t>JPanel</a:t>
            </a:r>
            <a:r>
              <a:rPr lang="ko-KR" altLang="en-US" sz="1600"/>
              <a:t>의 </a:t>
            </a:r>
            <a:r>
              <a:rPr lang="en-US" altLang="ko-KR" sz="1600"/>
              <a:t>(50, 50) </a:t>
            </a:r>
            <a:r>
              <a:rPr lang="ko-KR" altLang="en-US" sz="1600"/>
              <a:t>위치에 배치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48344" y="4797152"/>
            <a:ext cx="7056784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err="1"/>
              <a:t>JPanel</a:t>
            </a:r>
            <a:r>
              <a:rPr lang="en-US" altLang="ko-KR" sz="1400"/>
              <a:t> p = new </a:t>
            </a:r>
            <a:r>
              <a:rPr lang="en-US" altLang="ko-KR" sz="1400" err="1"/>
              <a:t>JPanel</a:t>
            </a:r>
            <a:r>
              <a:rPr lang="en-US" altLang="ko-KR" sz="1400"/>
              <a:t>();</a:t>
            </a:r>
          </a:p>
          <a:p>
            <a:r>
              <a:rPr lang="en-US" altLang="ko-KR" sz="1400" err="1"/>
              <a:t>p.setLayout</a:t>
            </a:r>
            <a:r>
              <a:rPr lang="en-US" altLang="ko-KR" sz="1400"/>
              <a:t>(null); // </a:t>
            </a:r>
            <a:r>
              <a:rPr lang="ko-KR" altLang="en-US" sz="1400"/>
              <a:t>패널 </a:t>
            </a:r>
            <a:r>
              <a:rPr lang="en-US" altLang="ko-KR" sz="1400"/>
              <a:t>p</a:t>
            </a:r>
            <a:r>
              <a:rPr lang="ko-KR" altLang="en-US" sz="1400"/>
              <a:t>의 배치관리자 제거</a:t>
            </a:r>
            <a:endParaRPr lang="en-US" altLang="ko-KR" sz="1400"/>
          </a:p>
          <a:p>
            <a:endParaRPr lang="ko-KR" altLang="en-US" sz="1400"/>
          </a:p>
          <a:p>
            <a:r>
              <a:rPr lang="en-US" altLang="ko-KR" sz="1400" err="1"/>
              <a:t>JButton</a:t>
            </a:r>
            <a:r>
              <a:rPr lang="en-US" altLang="ko-KR" sz="1400"/>
              <a:t> </a:t>
            </a:r>
            <a:r>
              <a:rPr lang="en-US" altLang="ko-KR" sz="1400" err="1"/>
              <a:t>clickButton</a:t>
            </a:r>
            <a:r>
              <a:rPr lang="en-US" altLang="ko-KR" sz="1400"/>
              <a:t> = new </a:t>
            </a:r>
            <a:r>
              <a:rPr lang="en-US" altLang="ko-KR" sz="1400" err="1"/>
              <a:t>JButton</a:t>
            </a:r>
            <a:r>
              <a:rPr lang="en-US" altLang="ko-KR" sz="1400"/>
              <a:t>("Click");</a:t>
            </a:r>
          </a:p>
          <a:p>
            <a:r>
              <a:rPr lang="en-US" altLang="ko-KR" sz="1400" b="1" err="1"/>
              <a:t>clickButton.setSize</a:t>
            </a:r>
            <a:r>
              <a:rPr lang="en-US" altLang="ko-KR" sz="1400" b="1"/>
              <a:t>(100, 40); 		// </a:t>
            </a:r>
            <a:r>
              <a:rPr lang="ko-KR" altLang="en-US" sz="1400" b="1"/>
              <a:t>버튼 크기를 </a:t>
            </a:r>
            <a:r>
              <a:rPr lang="en-US" altLang="ko-KR" sz="1400" b="1"/>
              <a:t>100×40</a:t>
            </a:r>
            <a:r>
              <a:rPr lang="ko-KR" altLang="en-US" sz="1400" b="1"/>
              <a:t>으로 지정</a:t>
            </a:r>
          </a:p>
          <a:p>
            <a:r>
              <a:rPr lang="en-US" altLang="ko-KR" sz="1400" b="1" err="1"/>
              <a:t>clickButton.setLocation</a:t>
            </a:r>
            <a:r>
              <a:rPr lang="en-US" altLang="ko-KR" sz="1400" b="1"/>
              <a:t>(50, 50); </a:t>
            </a:r>
            <a:r>
              <a:rPr lang="en-US" altLang="ko-KR" sz="1400"/>
              <a:t>		</a:t>
            </a:r>
            <a:r>
              <a:rPr lang="en-US" altLang="ko-KR" sz="1400" b="1"/>
              <a:t>// </a:t>
            </a:r>
            <a:r>
              <a:rPr lang="ko-KR" altLang="en-US" sz="1400" b="1"/>
              <a:t>버튼 위치를 </a:t>
            </a:r>
            <a:r>
              <a:rPr lang="en-US" altLang="ko-KR" sz="1400" b="1"/>
              <a:t>(50, 50)</a:t>
            </a:r>
            <a:r>
              <a:rPr lang="ko-KR" altLang="en-US" sz="1400" b="1"/>
              <a:t>으로 지정</a:t>
            </a:r>
          </a:p>
          <a:p>
            <a:r>
              <a:rPr lang="en-US" altLang="ko-KR" sz="1400" err="1"/>
              <a:t>p.add</a:t>
            </a:r>
            <a:r>
              <a:rPr lang="en-US" altLang="ko-KR" sz="1400"/>
              <a:t>(</a:t>
            </a:r>
            <a:r>
              <a:rPr lang="en-US" altLang="ko-KR" sz="1400" err="1"/>
              <a:t>clickButton</a:t>
            </a:r>
            <a:r>
              <a:rPr lang="en-US" altLang="ko-KR" sz="1400"/>
              <a:t>); 		// </a:t>
            </a:r>
            <a:r>
              <a:rPr lang="ko-KR" altLang="en-US" sz="1400"/>
              <a:t>패널 내 </a:t>
            </a:r>
            <a:r>
              <a:rPr lang="en-US" altLang="ko-KR" sz="1400"/>
              <a:t>(50, 50)</a:t>
            </a:r>
            <a:r>
              <a:rPr lang="ko-KR" altLang="en-US" sz="1400"/>
              <a:t>에 </a:t>
            </a:r>
            <a:r>
              <a:rPr lang="en-US" altLang="ko-KR" sz="1400"/>
              <a:t>100×40 </a:t>
            </a:r>
            <a:r>
              <a:rPr lang="ko-KR" altLang="en-US" sz="1400"/>
              <a:t>크기의 버튼 출력</a:t>
            </a:r>
          </a:p>
        </p:txBody>
      </p:sp>
    </p:spTree>
    <p:extLst>
      <p:ext uri="{BB962C8B-B14F-4D97-AF65-F5344CB8AC3E}">
        <p14:creationId xmlns:p14="http://schemas.microsoft.com/office/powerpoint/2010/main" val="2336027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/>
              <a:t>예제 </a:t>
            </a:r>
            <a:r>
              <a:rPr lang="en-US" altLang="ko-KR" sz="2400"/>
              <a:t>8-6 : </a:t>
            </a:r>
            <a:r>
              <a:rPr lang="ko-KR" altLang="en-US" sz="2400"/>
              <a:t>배치관리자 없는 컨테이너에 컴포넌트를 절대 위치와 절대 크기로 지정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851920" y="1124744"/>
            <a:ext cx="5106868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/>
              <a:t>import </a:t>
            </a:r>
            <a:r>
              <a:rPr lang="en-US" altLang="ko-KR" sz="1200" err="1"/>
              <a:t>javax.swing</a:t>
            </a:r>
            <a:r>
              <a:rPr lang="en-US" altLang="ko-KR" sz="1200"/>
              <a:t>.*;</a:t>
            </a:r>
          </a:p>
          <a:p>
            <a:pPr defTabSz="180000"/>
            <a:r>
              <a:rPr lang="en-US" altLang="ko-KR" sz="1200"/>
              <a:t>import </a:t>
            </a:r>
            <a:r>
              <a:rPr lang="en-US" altLang="ko-KR" sz="1200" err="1"/>
              <a:t>java.awt</a:t>
            </a:r>
            <a:r>
              <a:rPr lang="en-US" altLang="ko-KR" sz="1200"/>
              <a:t>.*;</a:t>
            </a:r>
          </a:p>
          <a:p>
            <a:pPr defTabSz="180000"/>
            <a:endParaRPr lang="en-US" altLang="ko-KR" sz="1200"/>
          </a:p>
          <a:p>
            <a:pPr defTabSz="180000"/>
            <a:r>
              <a:rPr lang="en-US" altLang="ko-KR" sz="1200"/>
              <a:t>public class </a:t>
            </a:r>
            <a:r>
              <a:rPr lang="en-US" altLang="ko-KR" sz="1200" err="1"/>
              <a:t>NullContainerEx</a:t>
            </a:r>
            <a:r>
              <a:rPr lang="en-US" altLang="ko-KR" sz="1200"/>
              <a:t> extends </a:t>
            </a:r>
            <a:r>
              <a:rPr lang="en-US" altLang="ko-KR" sz="1200" err="1"/>
              <a:t>JFrame</a:t>
            </a:r>
            <a:r>
              <a:rPr lang="en-US" altLang="ko-KR" sz="1200"/>
              <a:t> {</a:t>
            </a:r>
          </a:p>
          <a:p>
            <a:pPr defTabSz="180000"/>
            <a:r>
              <a:rPr lang="en-US" altLang="ko-KR" sz="1200"/>
              <a:t>	public NullContainerEx() {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setTitle</a:t>
            </a:r>
            <a:r>
              <a:rPr lang="en-US" altLang="ko-KR" sz="1200"/>
              <a:t>("</a:t>
            </a:r>
            <a:r>
              <a:rPr lang="ko-KR" altLang="en-US" sz="1200"/>
              <a:t>배치관리자 없이 절대 위치에 배치하는 예제</a:t>
            </a:r>
            <a:r>
              <a:rPr lang="en-US" altLang="ko-KR" sz="1200"/>
              <a:t>");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setDefaultCloseOperation</a:t>
            </a:r>
            <a:r>
              <a:rPr lang="en-US" altLang="ko-KR" sz="1200"/>
              <a:t>(</a:t>
            </a:r>
            <a:r>
              <a:rPr lang="en-US" altLang="ko-KR" sz="1200" err="1"/>
              <a:t>JFrame.EXIT_ON_CLOSE</a:t>
            </a:r>
            <a:r>
              <a:rPr lang="en-US" altLang="ko-KR" sz="1200"/>
              <a:t>);</a:t>
            </a:r>
          </a:p>
          <a:p>
            <a:pPr defTabSz="180000"/>
            <a:r>
              <a:rPr lang="en-US" altLang="ko-KR" sz="1200"/>
              <a:t>		Container </a:t>
            </a:r>
            <a:r>
              <a:rPr lang="en-US" altLang="ko-KR" sz="1200" err="1"/>
              <a:t>contentPane</a:t>
            </a:r>
            <a:r>
              <a:rPr lang="en-US" altLang="ko-KR" sz="1200"/>
              <a:t> = </a:t>
            </a:r>
            <a:r>
              <a:rPr lang="en-US" altLang="ko-KR" sz="1200" err="1"/>
              <a:t>getContentPane</a:t>
            </a:r>
            <a:r>
              <a:rPr lang="en-US" altLang="ko-KR" sz="1200"/>
              <a:t>();</a:t>
            </a:r>
            <a:endParaRPr lang="ko-KR" altLang="en-US" sz="1200"/>
          </a:p>
          <a:p>
            <a:pPr defTabSz="180000"/>
            <a:r>
              <a:rPr lang="en-US" altLang="ko-KR" sz="1200"/>
              <a:t>		</a:t>
            </a:r>
            <a:r>
              <a:rPr lang="en-US" altLang="ko-KR" sz="1200" b="1" err="1"/>
              <a:t>contentPane.setLayout</a:t>
            </a:r>
            <a:r>
              <a:rPr lang="en-US" altLang="ko-KR" sz="1200" b="1"/>
              <a:t>(null); </a:t>
            </a:r>
            <a:r>
              <a:rPr lang="en-US" altLang="ko-KR" sz="1200"/>
              <a:t>// </a:t>
            </a:r>
            <a:r>
              <a:rPr lang="ko-KR" altLang="en-US" sz="1200" err="1"/>
              <a:t>컨텐트팬의</a:t>
            </a:r>
            <a:r>
              <a:rPr lang="ko-KR" altLang="en-US" sz="1200"/>
              <a:t> 배치관리자 제거</a:t>
            </a:r>
          </a:p>
          <a:p>
            <a:pPr defTabSz="180000"/>
            <a:endParaRPr lang="en-US" altLang="ko-KR" sz="1200"/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JLabel</a:t>
            </a:r>
            <a:r>
              <a:rPr lang="en-US" altLang="ko-KR" sz="1200"/>
              <a:t> la = new </a:t>
            </a:r>
            <a:r>
              <a:rPr lang="en-US" altLang="ko-KR" sz="1200" err="1"/>
              <a:t>JLabel</a:t>
            </a:r>
            <a:r>
              <a:rPr lang="en-US" altLang="ko-KR" sz="1200"/>
              <a:t>("Hello, Press Buttons!");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b="1" err="1"/>
              <a:t>la.setLocation</a:t>
            </a:r>
            <a:r>
              <a:rPr lang="en-US" altLang="ko-KR" sz="1200" b="1"/>
              <a:t>(130, 50); </a:t>
            </a:r>
            <a:r>
              <a:rPr lang="en-US" altLang="ko-KR" sz="1200"/>
              <a:t>// la</a:t>
            </a:r>
            <a:r>
              <a:rPr lang="ko-KR" altLang="en-US" sz="1200"/>
              <a:t>를 </a:t>
            </a:r>
            <a:r>
              <a:rPr lang="en-US" altLang="ko-KR" sz="1200"/>
              <a:t>(130,50) </a:t>
            </a:r>
            <a:r>
              <a:rPr lang="ko-KR" altLang="en-US" sz="1200"/>
              <a:t>위치로 지정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b="1" err="1"/>
              <a:t>la.setSize</a:t>
            </a:r>
            <a:r>
              <a:rPr lang="en-US" altLang="ko-KR" sz="1200" b="1"/>
              <a:t>(200, 20); </a:t>
            </a:r>
            <a:r>
              <a:rPr lang="en-US" altLang="ko-KR" sz="1200"/>
              <a:t>// la</a:t>
            </a:r>
            <a:r>
              <a:rPr lang="ko-KR" altLang="en-US" sz="1200"/>
              <a:t>를 </a:t>
            </a:r>
            <a:r>
              <a:rPr lang="en-US" altLang="ko-KR" sz="1200"/>
              <a:t>200x20 </a:t>
            </a:r>
            <a:r>
              <a:rPr lang="ko-KR" altLang="en-US" sz="1200"/>
              <a:t>크기로 지정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contentPane.add</a:t>
            </a:r>
            <a:r>
              <a:rPr lang="en-US" altLang="ko-KR" sz="1200"/>
              <a:t>(la); // la</a:t>
            </a:r>
            <a:r>
              <a:rPr lang="ko-KR" altLang="en-US" sz="1200"/>
              <a:t>를 </a:t>
            </a:r>
            <a:r>
              <a:rPr lang="ko-KR" altLang="en-US" sz="1200" err="1"/>
              <a:t>컨텐트팬에</a:t>
            </a:r>
            <a:r>
              <a:rPr lang="ko-KR" altLang="en-US" sz="1200"/>
              <a:t> 부착</a:t>
            </a:r>
          </a:p>
          <a:p>
            <a:pPr defTabSz="180000"/>
            <a:endParaRPr lang="en-US" altLang="ko-KR" sz="1200"/>
          </a:p>
          <a:p>
            <a:pPr defTabSz="180000"/>
            <a:r>
              <a:rPr lang="en-US" altLang="ko-KR" sz="1200"/>
              <a:t>		// 9</a:t>
            </a:r>
            <a:r>
              <a:rPr lang="ko-KR" altLang="en-US" sz="1200"/>
              <a:t>개의 버튼 컴포넌트를 생성하고 동일한 크기로 설정한다</a:t>
            </a:r>
            <a:r>
              <a:rPr lang="en-US" altLang="ko-KR" sz="1200"/>
              <a:t>.</a:t>
            </a:r>
          </a:p>
          <a:p>
            <a:pPr defTabSz="180000"/>
            <a:r>
              <a:rPr lang="en-US" altLang="ko-KR" sz="1200"/>
              <a:t>		// </a:t>
            </a:r>
            <a:r>
              <a:rPr lang="ko-KR" altLang="en-US" sz="1200"/>
              <a:t>위치는 서로 겹치게 설정한다</a:t>
            </a:r>
            <a:r>
              <a:rPr lang="en-US" altLang="ko-KR" sz="1200"/>
              <a:t>.</a:t>
            </a:r>
          </a:p>
          <a:p>
            <a:pPr defTabSz="180000"/>
            <a:r>
              <a:rPr lang="nn-NO" altLang="ko-KR" sz="1200"/>
              <a:t>		for(int i=1; i&lt;=9; i++) {</a:t>
            </a:r>
          </a:p>
          <a:p>
            <a:pPr defTabSz="180000"/>
            <a:r>
              <a:rPr lang="en-US" altLang="ko-KR" sz="1200"/>
              <a:t>			</a:t>
            </a:r>
            <a:r>
              <a:rPr lang="en-US" altLang="ko-KR" sz="1200" err="1"/>
              <a:t>JButton</a:t>
            </a:r>
            <a:r>
              <a:rPr lang="en-US" altLang="ko-KR" sz="1200"/>
              <a:t> b = new </a:t>
            </a:r>
            <a:r>
              <a:rPr lang="en-US" altLang="ko-KR" sz="1200" err="1"/>
              <a:t>JButton</a:t>
            </a:r>
            <a:r>
              <a:rPr lang="en-US" altLang="ko-KR" sz="1200"/>
              <a:t>(</a:t>
            </a:r>
            <a:r>
              <a:rPr lang="en-US" altLang="ko-KR" sz="1200" err="1"/>
              <a:t>Integer.toString</a:t>
            </a:r>
            <a:r>
              <a:rPr lang="en-US" altLang="ko-KR" sz="1200"/>
              <a:t>(</a:t>
            </a:r>
            <a:r>
              <a:rPr lang="en-US" altLang="ko-KR" sz="1200" err="1"/>
              <a:t>i</a:t>
            </a:r>
            <a:r>
              <a:rPr lang="en-US" altLang="ko-KR" sz="1200"/>
              <a:t>)); // </a:t>
            </a:r>
            <a:r>
              <a:rPr lang="ko-KR" altLang="en-US" sz="1200"/>
              <a:t>버튼 생성</a:t>
            </a:r>
          </a:p>
          <a:p>
            <a:pPr defTabSz="180000"/>
            <a:r>
              <a:rPr lang="en-US" altLang="ko-KR" sz="1200"/>
              <a:t>			</a:t>
            </a:r>
            <a:r>
              <a:rPr lang="en-US" altLang="ko-KR" sz="1200" b="1" err="1"/>
              <a:t>b.setLocation</a:t>
            </a:r>
            <a:r>
              <a:rPr lang="en-US" altLang="ko-KR" sz="1200" b="1"/>
              <a:t>(</a:t>
            </a:r>
            <a:r>
              <a:rPr lang="en-US" altLang="ko-KR" sz="1200" b="1" err="1"/>
              <a:t>i</a:t>
            </a:r>
            <a:r>
              <a:rPr lang="en-US" altLang="ko-KR" sz="1200" b="1"/>
              <a:t>*15, </a:t>
            </a:r>
            <a:r>
              <a:rPr lang="en-US" altLang="ko-KR" sz="1200" b="1" err="1"/>
              <a:t>i</a:t>
            </a:r>
            <a:r>
              <a:rPr lang="en-US" altLang="ko-KR" sz="1200" b="1"/>
              <a:t>*15); </a:t>
            </a:r>
            <a:r>
              <a:rPr lang="en-US" altLang="ko-KR" sz="1200"/>
              <a:t>// </a:t>
            </a:r>
            <a:r>
              <a:rPr lang="ko-KR" altLang="en-US" sz="1200"/>
              <a:t>버튼의 위치 설정</a:t>
            </a:r>
          </a:p>
          <a:p>
            <a:pPr defTabSz="180000"/>
            <a:r>
              <a:rPr lang="en-US" altLang="ko-KR" sz="1200"/>
              <a:t>			</a:t>
            </a:r>
            <a:r>
              <a:rPr lang="en-US" altLang="ko-KR" sz="1200" b="1" err="1"/>
              <a:t>b.setSize</a:t>
            </a:r>
            <a:r>
              <a:rPr lang="en-US" altLang="ko-KR" sz="1200" b="1"/>
              <a:t>(50, 20); </a:t>
            </a:r>
            <a:r>
              <a:rPr lang="en-US" altLang="ko-KR" sz="1200"/>
              <a:t>// </a:t>
            </a:r>
            <a:r>
              <a:rPr lang="ko-KR" altLang="en-US" sz="1200"/>
              <a:t>버튼의 크기는 동일하게 </a:t>
            </a:r>
            <a:r>
              <a:rPr lang="en-US" altLang="ko-KR" sz="1200"/>
              <a:t>50x20</a:t>
            </a:r>
          </a:p>
          <a:p>
            <a:pPr defTabSz="180000"/>
            <a:r>
              <a:rPr lang="en-US" altLang="ko-KR" sz="1200"/>
              <a:t>			</a:t>
            </a:r>
            <a:r>
              <a:rPr lang="en-US" altLang="ko-KR" sz="1200" err="1"/>
              <a:t>contentPane.add</a:t>
            </a:r>
            <a:r>
              <a:rPr lang="en-US" altLang="ko-KR" sz="1200"/>
              <a:t>(b); // </a:t>
            </a:r>
            <a:r>
              <a:rPr lang="ko-KR" altLang="en-US" sz="1200"/>
              <a:t>버튼을 </a:t>
            </a:r>
            <a:r>
              <a:rPr lang="ko-KR" altLang="en-US" sz="1200" err="1"/>
              <a:t>컨텐트팬에</a:t>
            </a:r>
            <a:r>
              <a:rPr lang="ko-KR" altLang="en-US" sz="1200"/>
              <a:t> 부착</a:t>
            </a:r>
          </a:p>
          <a:p>
            <a:pPr defTabSz="180000"/>
            <a:r>
              <a:rPr lang="en-US" altLang="ko-KR" sz="1200"/>
              <a:t>		}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setSize</a:t>
            </a:r>
            <a:r>
              <a:rPr lang="en-US" altLang="ko-KR" sz="1200"/>
              <a:t>(300, 200);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setVisible</a:t>
            </a:r>
            <a:r>
              <a:rPr lang="en-US" altLang="ko-KR" sz="1200"/>
              <a:t>(true);</a:t>
            </a:r>
          </a:p>
          <a:p>
            <a:pPr defTabSz="180000"/>
            <a:r>
              <a:rPr lang="en-US" altLang="ko-KR" sz="1200"/>
              <a:t>	}</a:t>
            </a:r>
          </a:p>
          <a:p>
            <a:pPr defTabSz="180000"/>
            <a:r>
              <a:rPr lang="en-US" altLang="ko-KR" sz="1200"/>
              <a:t>	public static void main(String[] </a:t>
            </a:r>
            <a:r>
              <a:rPr lang="en-US" altLang="ko-KR" sz="1200" err="1"/>
              <a:t>args</a:t>
            </a:r>
            <a:r>
              <a:rPr lang="en-US" altLang="ko-KR" sz="1200"/>
              <a:t>) {</a:t>
            </a:r>
          </a:p>
          <a:p>
            <a:pPr defTabSz="180000"/>
            <a:r>
              <a:rPr lang="en-US" altLang="ko-KR" sz="1200"/>
              <a:t>		new </a:t>
            </a:r>
            <a:r>
              <a:rPr lang="en-US" altLang="ko-KR" sz="1200" err="1"/>
              <a:t>NullContainerEx</a:t>
            </a:r>
            <a:r>
              <a:rPr lang="en-US" altLang="ko-KR" sz="1200"/>
              <a:t>();</a:t>
            </a:r>
          </a:p>
          <a:p>
            <a:pPr defTabSz="180000"/>
            <a:r>
              <a:rPr lang="en-US" altLang="ko-KR" sz="1200"/>
              <a:t>	}</a:t>
            </a:r>
          </a:p>
          <a:p>
            <a:pPr defTabSz="180000"/>
            <a:r>
              <a:rPr lang="en-US" altLang="ko-KR" sz="1200"/>
              <a:t>}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23528" y="1340768"/>
            <a:ext cx="33843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그림과 같이 </a:t>
            </a:r>
            <a:r>
              <a:rPr lang="ko-KR" altLang="en-US" sz="140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컨텐트팬에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 배치관리자를 삭제하고 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9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개의 버튼과 하나의 문자열을 출력하는 프로그램을 작성하라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564904"/>
            <a:ext cx="2737829" cy="184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63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JLabel</a:t>
            </a:r>
            <a:r>
              <a:rPr lang="ko-KR" altLang="en-US"/>
              <a:t>로 문자열과 이미지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err="1"/>
              <a:t>JLabel</a:t>
            </a:r>
            <a:r>
              <a:rPr lang="ko-KR" altLang="en-US" sz="2000"/>
              <a:t>의 용도</a:t>
            </a:r>
            <a:endParaRPr lang="en-US" altLang="ko-KR" sz="2000"/>
          </a:p>
          <a:p>
            <a:pPr lvl="1"/>
            <a:r>
              <a:rPr lang="ko-KR" altLang="en-US" sz="1800"/>
              <a:t>문자열이나 이미지를 화면에 출력하기 위한 목적</a:t>
            </a:r>
            <a:endParaRPr lang="en-US" altLang="ko-KR" sz="1800"/>
          </a:p>
          <a:p>
            <a:pPr lvl="1"/>
            <a:endParaRPr lang="en-US" altLang="ko-KR" sz="1800"/>
          </a:p>
          <a:p>
            <a:r>
              <a:rPr lang="ko-KR" altLang="en-US" sz="2000"/>
              <a:t>레이블 생성</a:t>
            </a:r>
            <a:endParaRPr lang="en-US" altLang="ko-KR" sz="200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24944"/>
            <a:ext cx="7265459" cy="1728192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051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레이블 생성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464496"/>
          </a:xfrm>
        </p:spPr>
        <p:txBody>
          <a:bodyPr>
            <a:normAutofit/>
          </a:bodyPr>
          <a:lstStyle/>
          <a:p>
            <a:r>
              <a:rPr lang="ko-KR" altLang="en-US" sz="2000"/>
              <a:t>문자열 레이블 생성</a:t>
            </a:r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r>
              <a:rPr lang="ko-KR" altLang="en-US" sz="2000"/>
              <a:t>이미지 레이블 생성</a:t>
            </a:r>
            <a:endParaRPr lang="en-US" altLang="ko-KR" sz="2000"/>
          </a:p>
          <a:p>
            <a:pPr lvl="1"/>
            <a:r>
              <a:rPr lang="ko-KR" altLang="en-US" sz="1800"/>
              <a:t>이미지 파일로부터 이미지를 읽기 위해 </a:t>
            </a:r>
            <a:r>
              <a:rPr lang="en-US" altLang="ko-KR" sz="1800" err="1"/>
              <a:t>ImageIcon</a:t>
            </a:r>
            <a:r>
              <a:rPr lang="en-US" altLang="ko-KR" sz="1800"/>
              <a:t> </a:t>
            </a:r>
            <a:r>
              <a:rPr lang="ko-KR" altLang="en-US" sz="1800"/>
              <a:t>클래스 사용</a:t>
            </a:r>
            <a:endParaRPr lang="en-US" altLang="ko-KR" sz="1800"/>
          </a:p>
          <a:p>
            <a:pPr lvl="1"/>
            <a:r>
              <a:rPr lang="ko-KR" altLang="en-US" sz="1800"/>
              <a:t>다룰 수 있는 이미지 </a:t>
            </a:r>
            <a:r>
              <a:rPr lang="en-US" altLang="ko-KR" sz="1800"/>
              <a:t>: </a:t>
            </a:r>
            <a:r>
              <a:rPr lang="en-US" altLang="ko-KR" sz="1800" err="1"/>
              <a:t>png</a:t>
            </a:r>
            <a:r>
              <a:rPr lang="en-US" altLang="ko-KR" sz="1800"/>
              <a:t>, gif, jpg</a:t>
            </a:r>
          </a:p>
          <a:p>
            <a:pPr lvl="2"/>
            <a:r>
              <a:rPr lang="en-US" altLang="ko-KR" sz="1600"/>
              <a:t>sunset.jpg</a:t>
            </a:r>
            <a:r>
              <a:rPr lang="ko-KR" altLang="en-US" sz="1600"/>
              <a:t>의 경로명이  </a:t>
            </a:r>
            <a:r>
              <a:rPr lang="en-US" altLang="ko-KR" sz="1600"/>
              <a:t>"images/sunset.jpg"</a:t>
            </a:r>
            <a:r>
              <a:rPr lang="ko-KR" altLang="en-US" sz="1600"/>
              <a:t>인</a:t>
            </a:r>
            <a:r>
              <a:rPr lang="en-US" altLang="ko-KR" sz="1600"/>
              <a:t> </a:t>
            </a:r>
            <a:r>
              <a:rPr lang="ko-KR" altLang="en-US" sz="1600"/>
              <a:t>경우</a:t>
            </a:r>
            <a:endParaRPr lang="en-US" altLang="ko-KR" sz="1600"/>
          </a:p>
          <a:p>
            <a:pPr lvl="1"/>
            <a:endParaRPr lang="en-US" altLang="ko-KR" sz="1800"/>
          </a:p>
          <a:p>
            <a:pPr lvl="1"/>
            <a:endParaRPr lang="en-US" altLang="ko-KR" sz="1800"/>
          </a:p>
          <a:p>
            <a:endParaRPr lang="en-US" altLang="ko-KR" sz="2000"/>
          </a:p>
          <a:p>
            <a:r>
              <a:rPr lang="ko-KR" altLang="en-US" sz="2000"/>
              <a:t>수평 정렬 값을 가진 레이블 컴포넌트 생성</a:t>
            </a:r>
            <a:endParaRPr lang="en-US" altLang="ko-KR" sz="2000"/>
          </a:p>
          <a:p>
            <a:pPr lvl="2"/>
            <a:r>
              <a:rPr lang="ko-KR" altLang="en-US" sz="1600"/>
              <a:t>수평 정렬로</a:t>
            </a:r>
            <a:r>
              <a:rPr lang="en-US" altLang="ko-KR" sz="1600"/>
              <a:t>, </a:t>
            </a:r>
            <a:r>
              <a:rPr lang="ko-KR" altLang="en-US" sz="1600"/>
              <a:t>문자열과 이미지를 모두 가진 레이블</a:t>
            </a:r>
            <a:endParaRPr lang="en-US" altLang="ko-KR" sz="160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57290" y="1785926"/>
            <a:ext cx="478634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err="1"/>
              <a:t>JLabel</a:t>
            </a:r>
            <a:r>
              <a:rPr lang="en-US" altLang="ko-KR" sz="1400"/>
              <a:t> </a:t>
            </a:r>
            <a:r>
              <a:rPr lang="en-US" altLang="ko-KR" sz="1400" err="1"/>
              <a:t>textLabel</a:t>
            </a:r>
            <a:r>
              <a:rPr lang="en-US" altLang="ko-KR" sz="1400"/>
              <a:t> = new </a:t>
            </a:r>
            <a:r>
              <a:rPr lang="en-US" altLang="ko-KR" sz="1400" err="1"/>
              <a:t>JLabel</a:t>
            </a:r>
            <a:r>
              <a:rPr lang="en-US" altLang="ko-KR" sz="1400"/>
              <a:t>("</a:t>
            </a:r>
            <a:r>
              <a:rPr lang="ko-KR" altLang="en-US" sz="1400"/>
              <a:t>사랑합니다</a:t>
            </a:r>
            <a:r>
              <a:rPr lang="en-US" altLang="ko-KR" sz="1400"/>
              <a:t>");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57290" y="4005482"/>
            <a:ext cx="580813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err="1"/>
              <a:t>ImageIcon</a:t>
            </a:r>
            <a:r>
              <a:rPr lang="en-US" altLang="ko-KR" sz="1400"/>
              <a:t> image = new </a:t>
            </a:r>
            <a:r>
              <a:rPr lang="en-US" altLang="ko-KR" sz="1400" err="1"/>
              <a:t>ImageIcon</a:t>
            </a:r>
            <a:r>
              <a:rPr lang="en-US" altLang="ko-KR" sz="1400"/>
              <a:t>("images/sunset.jpg");</a:t>
            </a:r>
          </a:p>
          <a:p>
            <a:pPr defTabSz="180000"/>
            <a:r>
              <a:rPr lang="en-US" altLang="ko-KR" sz="1400" err="1"/>
              <a:t>JLabel</a:t>
            </a:r>
            <a:r>
              <a:rPr lang="en-US" altLang="ko-KR" sz="1400"/>
              <a:t> </a:t>
            </a:r>
            <a:r>
              <a:rPr lang="en-US" altLang="ko-KR" sz="1400" err="1"/>
              <a:t>imageLabel</a:t>
            </a:r>
            <a:r>
              <a:rPr lang="en-US" altLang="ko-KR" sz="1400"/>
              <a:t> = new </a:t>
            </a:r>
            <a:r>
              <a:rPr lang="en-US" altLang="ko-KR" sz="1400" err="1"/>
              <a:t>JLabel</a:t>
            </a:r>
            <a:r>
              <a:rPr lang="en-US" altLang="ko-KR" sz="1400"/>
              <a:t>(image);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57290" y="5733256"/>
            <a:ext cx="623904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err="1"/>
              <a:t>ImageIcon</a:t>
            </a:r>
            <a:r>
              <a:rPr lang="en-US" altLang="ko-KR" sz="1400"/>
              <a:t> image = new </a:t>
            </a:r>
            <a:r>
              <a:rPr lang="en-US" altLang="ko-KR" sz="1400" err="1"/>
              <a:t>ImageIcon</a:t>
            </a:r>
            <a:r>
              <a:rPr lang="en-US" altLang="ko-KR" sz="1400"/>
              <a:t>("images/sunset.jpg");</a:t>
            </a:r>
          </a:p>
          <a:p>
            <a:pPr defTabSz="180000"/>
            <a:r>
              <a:rPr lang="en-US" altLang="ko-KR" sz="1400" err="1"/>
              <a:t>JLabel</a:t>
            </a:r>
            <a:r>
              <a:rPr lang="en-US" altLang="ko-KR" sz="1400"/>
              <a:t> label = new </a:t>
            </a:r>
            <a:r>
              <a:rPr lang="en-US" altLang="ko-KR" sz="1400" err="1"/>
              <a:t>JLabel</a:t>
            </a:r>
            <a:r>
              <a:rPr lang="en-US" altLang="ko-KR" sz="1400"/>
              <a:t>("</a:t>
            </a:r>
            <a:r>
              <a:rPr lang="ko-KR" altLang="en-US" sz="1400"/>
              <a:t>사랑합니다</a:t>
            </a:r>
            <a:r>
              <a:rPr lang="en-US" altLang="ko-KR" sz="1400"/>
              <a:t>", image, </a:t>
            </a:r>
            <a:r>
              <a:rPr lang="en-US" altLang="ko-KR" sz="1400" err="1"/>
              <a:t>SwingConstants.CENTER</a:t>
            </a:r>
            <a:r>
              <a:rPr lang="en-US" altLang="ko-KR" sz="140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05535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스윙 컴포넌트 예시</a:t>
            </a:r>
          </a:p>
        </p:txBody>
      </p:sp>
      <p:pic>
        <p:nvPicPr>
          <p:cNvPr id="4" name="그림 3" descr="JButt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8364" y="1575602"/>
            <a:ext cx="571500" cy="266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568" y="1988840"/>
            <a:ext cx="792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err="1">
                <a:solidFill>
                  <a:schemeClr val="accent2">
                    <a:lumMod val="75000"/>
                  </a:schemeClr>
                </a:solidFill>
              </a:rPr>
              <a:t>JButton</a:t>
            </a:r>
            <a:endParaRPr lang="ko-KR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CheckBox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1484784"/>
            <a:ext cx="1857375" cy="685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02055" y="2252362"/>
            <a:ext cx="103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err="1">
                <a:solidFill>
                  <a:schemeClr val="accent2">
                    <a:lumMod val="75000"/>
                  </a:schemeClr>
                </a:solidFill>
              </a:rPr>
              <a:t>JCheckBox</a:t>
            </a:r>
            <a:endParaRPr lang="ko-KR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ComboBox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95936" y="4293096"/>
            <a:ext cx="1619250" cy="1905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5936" y="6165304"/>
            <a:ext cx="113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err="1">
                <a:solidFill>
                  <a:schemeClr val="accent2">
                    <a:lumMod val="75000"/>
                  </a:schemeClr>
                </a:solidFill>
              </a:rPr>
              <a:t>JComboBox</a:t>
            </a:r>
            <a:endParaRPr lang="ko-KR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그림 9" descr="JList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48264" y="4293096"/>
            <a:ext cx="476250" cy="1914525"/>
          </a:xfrm>
          <a:prstGeom prst="rect">
            <a:avLst/>
          </a:prstGeom>
        </p:spPr>
      </p:pic>
      <p:pic>
        <p:nvPicPr>
          <p:cNvPr id="11" name="그림 10" descr="JList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57689" y="4364534"/>
            <a:ext cx="638175" cy="1724025"/>
          </a:xfrm>
          <a:prstGeom prst="rect">
            <a:avLst/>
          </a:prstGeom>
        </p:spPr>
      </p:pic>
      <p:pic>
        <p:nvPicPr>
          <p:cNvPr id="12" name="그림 11" descr="JList3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91206" y="4435972"/>
            <a:ext cx="790575" cy="15525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20272" y="6165304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err="1">
                <a:solidFill>
                  <a:schemeClr val="accent2">
                    <a:lumMod val="75000"/>
                  </a:schemeClr>
                </a:solidFill>
              </a:rPr>
              <a:t>JList</a:t>
            </a:r>
            <a:endParaRPr lang="ko-KR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그림 13" descr="JSlider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24128" y="1484784"/>
            <a:ext cx="2781300" cy="6953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04248" y="2204864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err="1">
                <a:solidFill>
                  <a:schemeClr val="accent2">
                    <a:lumMod val="75000"/>
                  </a:schemeClr>
                </a:solidFill>
              </a:rPr>
              <a:t>JSlider</a:t>
            </a:r>
            <a:endParaRPr lang="ko-KR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" name="그림 15" descr="JRadioButton1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51920" y="1412776"/>
            <a:ext cx="1762125" cy="685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34429" y="2259196"/>
            <a:ext cx="1253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err="1">
                <a:solidFill>
                  <a:schemeClr val="accent2">
                    <a:lumMod val="75000"/>
                  </a:schemeClr>
                </a:solidFill>
              </a:rPr>
              <a:t>JRadioButton</a:t>
            </a:r>
            <a:endParaRPr lang="ko-KR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8" name="그림 17" descr="JTextField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3528" y="2996952"/>
            <a:ext cx="3009900" cy="5238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59632" y="3645024"/>
            <a:ext cx="950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err="1">
                <a:solidFill>
                  <a:schemeClr val="accent2">
                    <a:lumMod val="75000"/>
                  </a:schemeClr>
                </a:solidFill>
              </a:rPr>
              <a:t>JTextField</a:t>
            </a:r>
            <a:endParaRPr lang="ko-KR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" name="그림 19" descr="JTextAre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9592" y="4509120"/>
            <a:ext cx="2114550" cy="1219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31640" y="5733256"/>
            <a:ext cx="936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err="1">
                <a:solidFill>
                  <a:schemeClr val="accent2">
                    <a:lumMod val="75000"/>
                  </a:schemeClr>
                </a:solidFill>
              </a:rPr>
              <a:t>JTextArea</a:t>
            </a:r>
            <a:endParaRPr lang="ko-KR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2" name="그림 21" descr="JSpinner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28184" y="2996952"/>
            <a:ext cx="1885950" cy="2667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660232" y="3356992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err="1">
                <a:solidFill>
                  <a:schemeClr val="accent2">
                    <a:lumMod val="75000"/>
                  </a:schemeClr>
                </a:solidFill>
              </a:rPr>
              <a:t>JSpinner</a:t>
            </a:r>
            <a:endParaRPr lang="ko-KR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4" name="그림 23" descr="JPasswordField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35896" y="2996952"/>
            <a:ext cx="2247900" cy="27622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95936" y="3429000"/>
            <a:ext cx="1385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err="1">
                <a:solidFill>
                  <a:schemeClr val="accent2">
                    <a:lumMod val="75000"/>
                  </a:schemeClr>
                </a:solidFill>
              </a:rPr>
              <a:t>JPasswordField</a:t>
            </a:r>
            <a:endParaRPr lang="ko-KR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482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074" y="1556792"/>
            <a:ext cx="2764926" cy="47492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예제 </a:t>
            </a:r>
            <a:r>
              <a:rPr lang="en-US" altLang="ko-KR"/>
              <a:t>10-2 : JLabel</a:t>
            </a:r>
            <a:r>
              <a:rPr lang="ko-KR" altLang="en-US"/>
              <a:t> 이용 문자열과 이미지 출력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3528" y="1412776"/>
            <a:ext cx="4786314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/>
              <a:t>import </a:t>
            </a:r>
            <a:r>
              <a:rPr lang="en-US" altLang="ko-KR" sz="1200" err="1"/>
              <a:t>javax.swing</a:t>
            </a:r>
            <a:r>
              <a:rPr lang="en-US" altLang="ko-KR" sz="1200"/>
              <a:t>.*;</a:t>
            </a:r>
          </a:p>
          <a:p>
            <a:pPr defTabSz="180000"/>
            <a:r>
              <a:rPr lang="en-US" altLang="ko-KR" sz="1200"/>
              <a:t>import </a:t>
            </a:r>
            <a:r>
              <a:rPr lang="en-US" altLang="ko-KR" sz="1200" err="1"/>
              <a:t>java.awt</a:t>
            </a:r>
            <a:r>
              <a:rPr lang="en-US" altLang="ko-KR" sz="1200"/>
              <a:t>.*;</a:t>
            </a:r>
          </a:p>
          <a:p>
            <a:pPr defTabSz="180000"/>
            <a:endParaRPr lang="en-US" altLang="ko-KR" sz="1200"/>
          </a:p>
          <a:p>
            <a:pPr defTabSz="180000"/>
            <a:r>
              <a:rPr lang="en-US" altLang="ko-KR" sz="1200"/>
              <a:t>public class </a:t>
            </a:r>
            <a:r>
              <a:rPr lang="en-US" altLang="ko-KR" sz="1200" err="1"/>
              <a:t>LabelEx</a:t>
            </a:r>
            <a:r>
              <a:rPr lang="en-US" altLang="ko-KR" sz="1200"/>
              <a:t> extends </a:t>
            </a:r>
            <a:r>
              <a:rPr lang="en-US" altLang="ko-KR" sz="1200" err="1"/>
              <a:t>JFrame</a:t>
            </a:r>
            <a:r>
              <a:rPr lang="en-US" altLang="ko-KR" sz="1200"/>
              <a:t> {</a:t>
            </a:r>
          </a:p>
          <a:p>
            <a:pPr defTabSz="180000"/>
            <a:r>
              <a:rPr lang="en-US" altLang="ko-KR" sz="1200"/>
              <a:t>	public LabelEx() {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setTitle</a:t>
            </a:r>
            <a:r>
              <a:rPr lang="en-US" altLang="ko-KR" sz="1200"/>
              <a:t>("</a:t>
            </a:r>
            <a:r>
              <a:rPr lang="ko-KR" altLang="en-US" sz="1200"/>
              <a:t>레이블 예제</a:t>
            </a:r>
            <a:r>
              <a:rPr lang="en-US" altLang="ko-KR" sz="1200"/>
              <a:t>");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setDefaultCloseOperation</a:t>
            </a:r>
            <a:r>
              <a:rPr lang="en-US" altLang="ko-KR" sz="1200"/>
              <a:t>(</a:t>
            </a:r>
            <a:r>
              <a:rPr lang="en-US" altLang="ko-KR" sz="1200" err="1"/>
              <a:t>JFrame.EXIT_ON_CLOSE</a:t>
            </a:r>
            <a:r>
              <a:rPr lang="en-US" altLang="ko-KR" sz="1200"/>
              <a:t>);</a:t>
            </a:r>
          </a:p>
          <a:p>
            <a:pPr defTabSz="180000"/>
            <a:r>
              <a:rPr lang="en-US" altLang="ko-KR" sz="1200"/>
              <a:t>		Container c = </a:t>
            </a:r>
            <a:r>
              <a:rPr lang="en-US" altLang="ko-KR" sz="1200" err="1"/>
              <a:t>getContentPane</a:t>
            </a:r>
            <a:r>
              <a:rPr lang="en-US" altLang="ko-KR" sz="1200"/>
              <a:t>();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c.setLayout</a:t>
            </a:r>
            <a:r>
              <a:rPr lang="en-US" altLang="ko-KR" sz="1200"/>
              <a:t>(new </a:t>
            </a:r>
            <a:r>
              <a:rPr lang="en-US" altLang="ko-KR" sz="1200" err="1"/>
              <a:t>FlowLayout</a:t>
            </a:r>
            <a:r>
              <a:rPr lang="en-US" altLang="ko-KR" sz="1200"/>
              <a:t>());</a:t>
            </a:r>
          </a:p>
          <a:p>
            <a:pPr defTabSz="180000"/>
            <a:endParaRPr lang="en-US" altLang="ko-KR" sz="1200"/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JLabel</a:t>
            </a:r>
            <a:r>
              <a:rPr lang="en-US" altLang="ko-KR" sz="1200"/>
              <a:t> </a:t>
            </a:r>
            <a:r>
              <a:rPr lang="en-US" altLang="ko-KR" sz="1200" err="1"/>
              <a:t>textLabel</a:t>
            </a:r>
            <a:r>
              <a:rPr lang="en-US" altLang="ko-KR" sz="1200"/>
              <a:t> = </a:t>
            </a:r>
            <a:r>
              <a:rPr lang="en-US" altLang="ko-KR" sz="1200" b="1"/>
              <a:t>new </a:t>
            </a:r>
            <a:r>
              <a:rPr lang="en-US" altLang="ko-KR" sz="1200" b="1" err="1"/>
              <a:t>JLabel</a:t>
            </a:r>
            <a:r>
              <a:rPr lang="en-US" altLang="ko-KR" sz="1200" b="1"/>
              <a:t>("</a:t>
            </a:r>
            <a:r>
              <a:rPr lang="ko-KR" altLang="en-US" sz="1200" b="1" err="1"/>
              <a:t>제임스</a:t>
            </a:r>
            <a:r>
              <a:rPr lang="ko-KR" altLang="en-US" sz="1200" b="1"/>
              <a:t> </a:t>
            </a:r>
            <a:r>
              <a:rPr lang="ko-KR" altLang="en-US" sz="1200" b="1" err="1"/>
              <a:t>고슬링</a:t>
            </a:r>
            <a:r>
              <a:rPr lang="ko-KR" altLang="en-US" sz="1200" b="1"/>
              <a:t> </a:t>
            </a:r>
            <a:r>
              <a:rPr lang="ko-KR" altLang="en-US" sz="1200" b="1" err="1"/>
              <a:t>입니더</a:t>
            </a:r>
            <a:r>
              <a:rPr lang="en-US" altLang="ko-KR" sz="1200" b="1"/>
              <a:t>!")</a:t>
            </a:r>
            <a:r>
              <a:rPr lang="en-US" altLang="ko-KR" sz="1200"/>
              <a:t>;</a:t>
            </a:r>
          </a:p>
          <a:p>
            <a:pPr defTabSz="180000"/>
            <a:endParaRPr lang="en-US" altLang="ko-KR" sz="1200"/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ImageIcon</a:t>
            </a:r>
            <a:r>
              <a:rPr lang="en-US" altLang="ko-KR" sz="1200"/>
              <a:t> </a:t>
            </a:r>
            <a:r>
              <a:rPr lang="en-US" altLang="ko-KR" sz="1200" err="1"/>
              <a:t>img</a:t>
            </a:r>
            <a:r>
              <a:rPr lang="en-US" altLang="ko-KR" sz="1200"/>
              <a:t> = new </a:t>
            </a:r>
            <a:r>
              <a:rPr lang="en-US" altLang="ko-KR" sz="1200" err="1"/>
              <a:t>ImageIcon</a:t>
            </a:r>
            <a:r>
              <a:rPr lang="en-US" altLang="ko-KR" sz="1200"/>
              <a:t>("images/gosling.jpg"); </a:t>
            </a:r>
            <a:endParaRPr lang="ko-KR" altLang="en-US" sz="1200"/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JLabel</a:t>
            </a:r>
            <a:r>
              <a:rPr lang="en-US" altLang="ko-KR" sz="1200"/>
              <a:t> </a:t>
            </a:r>
            <a:r>
              <a:rPr lang="en-US" altLang="ko-KR" sz="1200" err="1"/>
              <a:t>imageLabel</a:t>
            </a:r>
            <a:r>
              <a:rPr lang="en-US" altLang="ko-KR" sz="1200"/>
              <a:t> = </a:t>
            </a:r>
            <a:r>
              <a:rPr lang="en-US" altLang="ko-KR" sz="1200" b="1"/>
              <a:t>new </a:t>
            </a:r>
            <a:r>
              <a:rPr lang="en-US" altLang="ko-KR" sz="1200" b="1" err="1"/>
              <a:t>JLabel</a:t>
            </a:r>
            <a:r>
              <a:rPr lang="en-US" altLang="ko-KR" sz="1200" b="1"/>
              <a:t>(</a:t>
            </a:r>
            <a:r>
              <a:rPr lang="en-US" altLang="ko-KR" sz="1200" b="1" err="1"/>
              <a:t>img</a:t>
            </a:r>
            <a:r>
              <a:rPr lang="en-US" altLang="ko-KR" sz="1200" b="1"/>
              <a:t>)</a:t>
            </a:r>
            <a:r>
              <a:rPr lang="en-US" altLang="ko-KR" sz="1200"/>
              <a:t>;</a:t>
            </a:r>
            <a:endParaRPr lang="ko-KR" altLang="en-US" sz="1200"/>
          </a:p>
          <a:p>
            <a:pPr defTabSz="180000"/>
            <a:endParaRPr lang="en-US" altLang="ko-KR" sz="1200"/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ImageIcon</a:t>
            </a:r>
            <a:r>
              <a:rPr lang="en-US" altLang="ko-KR" sz="1200"/>
              <a:t> icon = new </a:t>
            </a:r>
            <a:r>
              <a:rPr lang="en-US" altLang="ko-KR" sz="1200" err="1"/>
              <a:t>ImageIcon</a:t>
            </a:r>
            <a:r>
              <a:rPr lang="en-US" altLang="ko-KR" sz="1200"/>
              <a:t>("images/icon.gif"); </a:t>
            </a:r>
            <a:endParaRPr lang="ko-KR" altLang="en-US" sz="1200"/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JLabel</a:t>
            </a:r>
            <a:r>
              <a:rPr lang="en-US" altLang="ko-KR" sz="1200"/>
              <a:t> label = </a:t>
            </a:r>
            <a:r>
              <a:rPr lang="en-US" altLang="ko-KR" sz="1200" b="1"/>
              <a:t>new </a:t>
            </a:r>
            <a:r>
              <a:rPr lang="en-US" altLang="ko-KR" sz="1200" b="1" err="1"/>
              <a:t>JLabel</a:t>
            </a:r>
            <a:r>
              <a:rPr lang="en-US" altLang="ko-KR" sz="1200" b="1"/>
              <a:t>("</a:t>
            </a:r>
            <a:r>
              <a:rPr lang="ko-KR" altLang="en-US" sz="1200" b="1"/>
              <a:t>커피한잔 </a:t>
            </a:r>
            <a:r>
              <a:rPr lang="ko-KR" altLang="en-US" sz="1200" b="1" err="1"/>
              <a:t>하실래예</a:t>
            </a:r>
            <a:r>
              <a:rPr lang="en-US" altLang="ko-KR" sz="1200" b="1"/>
              <a:t>, </a:t>
            </a:r>
            <a:r>
              <a:rPr lang="ko-KR" altLang="en-US" sz="1200" b="1" err="1"/>
              <a:t>전화주이소</a:t>
            </a:r>
            <a:r>
              <a:rPr lang="en-US" altLang="ko-KR" sz="1200" b="1"/>
              <a:t>",</a:t>
            </a:r>
          </a:p>
          <a:p>
            <a:pPr defTabSz="180000"/>
            <a:r>
              <a:rPr lang="en-US" altLang="ko-KR" sz="1200" b="1"/>
              <a:t>												icon, </a:t>
            </a:r>
            <a:r>
              <a:rPr lang="en-US" altLang="ko-KR" sz="1200" b="1" err="1"/>
              <a:t>SwingConstants.CENTER</a:t>
            </a:r>
            <a:r>
              <a:rPr lang="en-US" altLang="ko-KR" sz="1200" b="1"/>
              <a:t>)</a:t>
            </a:r>
            <a:r>
              <a:rPr lang="en-US" altLang="ko-KR" sz="1200"/>
              <a:t>;</a:t>
            </a:r>
          </a:p>
          <a:p>
            <a:pPr defTabSz="180000"/>
            <a:endParaRPr lang="en-US" altLang="ko-KR" sz="1200"/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c.add</a:t>
            </a:r>
            <a:r>
              <a:rPr lang="en-US" altLang="ko-KR" sz="1200"/>
              <a:t>(</a:t>
            </a:r>
            <a:r>
              <a:rPr lang="en-US" altLang="ko-KR" sz="1200" err="1"/>
              <a:t>textLabel</a:t>
            </a:r>
            <a:r>
              <a:rPr lang="en-US" altLang="ko-KR" sz="1200"/>
              <a:t>); 		</a:t>
            </a:r>
            <a:r>
              <a:rPr lang="en-US" altLang="ko-KR" sz="1200" err="1"/>
              <a:t>c.add</a:t>
            </a:r>
            <a:r>
              <a:rPr lang="en-US" altLang="ko-KR" sz="1200"/>
              <a:t>(</a:t>
            </a:r>
            <a:r>
              <a:rPr lang="en-US" altLang="ko-KR" sz="1200" err="1"/>
              <a:t>imageLabel</a:t>
            </a:r>
            <a:r>
              <a:rPr lang="en-US" altLang="ko-KR" sz="1200"/>
              <a:t>); 		</a:t>
            </a:r>
            <a:r>
              <a:rPr lang="en-US" altLang="ko-KR" sz="1200" err="1"/>
              <a:t>c.add</a:t>
            </a:r>
            <a:r>
              <a:rPr lang="en-US" altLang="ko-KR" sz="1200"/>
              <a:t>(label);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setSize</a:t>
            </a:r>
            <a:r>
              <a:rPr lang="en-US" altLang="ko-KR" sz="1200"/>
              <a:t>(300,500);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setVisible</a:t>
            </a:r>
            <a:r>
              <a:rPr lang="en-US" altLang="ko-KR" sz="1200"/>
              <a:t>(true);</a:t>
            </a:r>
          </a:p>
          <a:p>
            <a:pPr defTabSz="180000"/>
            <a:r>
              <a:rPr lang="en-US" altLang="ko-KR" sz="1200"/>
              <a:t>	}</a:t>
            </a:r>
          </a:p>
          <a:p>
            <a:pPr defTabSz="180000"/>
            <a:r>
              <a:rPr lang="en-US" altLang="ko-KR" sz="1200"/>
              <a:t>	public static void main(String [] </a:t>
            </a:r>
            <a:r>
              <a:rPr lang="en-US" altLang="ko-KR" sz="1200" err="1"/>
              <a:t>args</a:t>
            </a:r>
            <a:r>
              <a:rPr lang="en-US" altLang="ko-KR" sz="1200"/>
              <a:t>) {</a:t>
            </a:r>
          </a:p>
          <a:p>
            <a:pPr defTabSz="180000"/>
            <a:r>
              <a:rPr lang="en-US" altLang="ko-KR" sz="1200"/>
              <a:t>		new </a:t>
            </a:r>
            <a:r>
              <a:rPr lang="en-US" altLang="ko-KR" sz="1200" err="1"/>
              <a:t>LabelEx</a:t>
            </a:r>
            <a:r>
              <a:rPr lang="en-US" altLang="ko-KR" sz="1200"/>
              <a:t>();</a:t>
            </a:r>
          </a:p>
          <a:p>
            <a:pPr defTabSz="180000"/>
            <a:r>
              <a:rPr lang="en-US" altLang="ko-KR" sz="1200"/>
              <a:t>	}</a:t>
            </a:r>
          </a:p>
          <a:p>
            <a:pPr defTabSz="180000"/>
            <a:r>
              <a:rPr lang="en-US" altLang="ko-KR" sz="1200"/>
              <a:t>}</a:t>
            </a:r>
            <a:endParaRPr lang="ko-KR" altLang="en-US" sz="1200"/>
          </a:p>
        </p:txBody>
      </p:sp>
      <p:sp>
        <p:nvSpPr>
          <p:cNvPr id="8" name="자유형 7"/>
          <p:cNvSpPr/>
          <p:nvPr/>
        </p:nvSpPr>
        <p:spPr>
          <a:xfrm>
            <a:off x="4753254" y="1970031"/>
            <a:ext cx="1834970" cy="1440160"/>
          </a:xfrm>
          <a:custGeom>
            <a:avLst/>
            <a:gdLst>
              <a:gd name="connsiteX0" fmla="*/ 0 w 3453319"/>
              <a:gd name="connsiteY0" fmla="*/ 1583987 h 1583987"/>
              <a:gd name="connsiteX1" fmla="*/ 369651 w 3453319"/>
              <a:gd name="connsiteY1" fmla="*/ 1476983 h 1583987"/>
              <a:gd name="connsiteX2" fmla="*/ 1079770 w 3453319"/>
              <a:gd name="connsiteY2" fmla="*/ 1039238 h 1583987"/>
              <a:gd name="connsiteX3" fmla="*/ 1614792 w 3453319"/>
              <a:gd name="connsiteY3" fmla="*/ 348575 h 1583987"/>
              <a:gd name="connsiteX4" fmla="*/ 2266545 w 3453319"/>
              <a:gd name="connsiteY4" fmla="*/ 47017 h 1583987"/>
              <a:gd name="connsiteX5" fmla="*/ 3453319 w 3453319"/>
              <a:gd name="connsiteY5" fmla="*/ 66472 h 158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3319" h="1583987">
                <a:moveTo>
                  <a:pt x="0" y="1583987"/>
                </a:moveTo>
                <a:cubicBezTo>
                  <a:pt x="94844" y="1575881"/>
                  <a:pt x="189689" y="1567775"/>
                  <a:pt x="369651" y="1476983"/>
                </a:cubicBezTo>
                <a:cubicBezTo>
                  <a:pt x="549613" y="1386192"/>
                  <a:pt x="872247" y="1227306"/>
                  <a:pt x="1079770" y="1039238"/>
                </a:cubicBezTo>
                <a:cubicBezTo>
                  <a:pt x="1287293" y="851170"/>
                  <a:pt x="1416996" y="513945"/>
                  <a:pt x="1614792" y="348575"/>
                </a:cubicBezTo>
                <a:cubicBezTo>
                  <a:pt x="1812588" y="183205"/>
                  <a:pt x="1960124" y="94034"/>
                  <a:pt x="2266545" y="47017"/>
                </a:cubicBezTo>
                <a:cubicBezTo>
                  <a:pt x="2572966" y="0"/>
                  <a:pt x="3013142" y="33236"/>
                  <a:pt x="3453319" y="66472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529118" y="3770230"/>
            <a:ext cx="2664296" cy="251298"/>
          </a:xfrm>
          <a:custGeom>
            <a:avLst/>
            <a:gdLst>
              <a:gd name="connsiteX0" fmla="*/ 0 w 2130357"/>
              <a:gd name="connsiteY0" fmla="*/ 175098 h 207524"/>
              <a:gd name="connsiteX1" fmla="*/ 778213 w 2130357"/>
              <a:gd name="connsiteY1" fmla="*/ 194554 h 207524"/>
              <a:gd name="connsiteX2" fmla="*/ 1527242 w 2130357"/>
              <a:gd name="connsiteY2" fmla="*/ 97277 h 207524"/>
              <a:gd name="connsiteX3" fmla="*/ 2130357 w 2130357"/>
              <a:gd name="connsiteY3" fmla="*/ 0 h 20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0357" h="207524">
                <a:moveTo>
                  <a:pt x="0" y="175098"/>
                </a:moveTo>
                <a:cubicBezTo>
                  <a:pt x="261836" y="191311"/>
                  <a:pt x="523673" y="207524"/>
                  <a:pt x="778213" y="194554"/>
                </a:cubicBezTo>
                <a:cubicBezTo>
                  <a:pt x="1032753" y="181584"/>
                  <a:pt x="1301885" y="129703"/>
                  <a:pt x="1527242" y="97277"/>
                </a:cubicBezTo>
                <a:cubicBezTo>
                  <a:pt x="1752599" y="64851"/>
                  <a:pt x="1941478" y="32425"/>
                  <a:pt x="2130357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4969278" y="4522503"/>
            <a:ext cx="1296144" cy="1335959"/>
          </a:xfrm>
          <a:custGeom>
            <a:avLst/>
            <a:gdLst>
              <a:gd name="connsiteX0" fmla="*/ 0 w 2461098"/>
              <a:gd name="connsiteY0" fmla="*/ 1621 h 1703961"/>
              <a:gd name="connsiteX1" fmla="*/ 340468 w 2461098"/>
              <a:gd name="connsiteY1" fmla="*/ 50259 h 1703961"/>
              <a:gd name="connsiteX2" fmla="*/ 710119 w 2461098"/>
              <a:gd name="connsiteY2" fmla="*/ 303178 h 1703961"/>
              <a:gd name="connsiteX3" fmla="*/ 1147864 w 2461098"/>
              <a:gd name="connsiteY3" fmla="*/ 1295399 h 1703961"/>
              <a:gd name="connsiteX4" fmla="*/ 2461098 w 2461098"/>
              <a:gd name="connsiteY4" fmla="*/ 1703961 h 170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1098" h="1703961">
                <a:moveTo>
                  <a:pt x="0" y="1621"/>
                </a:moveTo>
                <a:cubicBezTo>
                  <a:pt x="111057" y="810"/>
                  <a:pt x="222115" y="0"/>
                  <a:pt x="340468" y="50259"/>
                </a:cubicBezTo>
                <a:cubicBezTo>
                  <a:pt x="458821" y="100518"/>
                  <a:pt x="575553" y="95655"/>
                  <a:pt x="710119" y="303178"/>
                </a:cubicBezTo>
                <a:cubicBezTo>
                  <a:pt x="844685" y="510701"/>
                  <a:pt x="856034" y="1061935"/>
                  <a:pt x="1147864" y="1295399"/>
                </a:cubicBezTo>
                <a:cubicBezTo>
                  <a:pt x="1439694" y="1528863"/>
                  <a:pt x="1950396" y="1616412"/>
                  <a:pt x="2461098" y="1703961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303114" y="1510331"/>
            <a:ext cx="628471" cy="459700"/>
          </a:xfrm>
          <a:prstGeom prst="wedgeRoundRectCallout">
            <a:avLst>
              <a:gd name="adj1" fmla="val 76733"/>
              <a:gd name="adj2" fmla="val 499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50"/>
              <a:t>문자열</a:t>
            </a:r>
          </a:p>
          <a:p>
            <a:r>
              <a:rPr lang="ko-KR" altLang="en-US" sz="1050"/>
              <a:t>레이블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303114" y="3310530"/>
            <a:ext cx="628471" cy="459700"/>
          </a:xfrm>
          <a:prstGeom prst="wedgeRoundRectCallout">
            <a:avLst>
              <a:gd name="adj1" fmla="val 93851"/>
              <a:gd name="adj2" fmla="val 187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50"/>
              <a:t>이미지</a:t>
            </a:r>
            <a:endParaRPr lang="en-US" altLang="ko-KR" sz="1050"/>
          </a:p>
          <a:p>
            <a:r>
              <a:rPr lang="ko-KR" altLang="en-US" sz="1050"/>
              <a:t>레이블</a:t>
            </a: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969278" y="5839280"/>
            <a:ext cx="845965" cy="817245"/>
          </a:xfrm>
          <a:prstGeom prst="wedgeRoundRectCallout">
            <a:avLst>
              <a:gd name="adj1" fmla="val 91732"/>
              <a:gd name="adj2" fmla="val -97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50"/>
              <a:t>이미지와</a:t>
            </a:r>
            <a:endParaRPr lang="en-US" altLang="ko-KR" sz="1050"/>
          </a:p>
          <a:p>
            <a:r>
              <a:rPr lang="ko-KR" altLang="en-US" sz="1050"/>
              <a:t>텍스트가</a:t>
            </a:r>
            <a:endParaRPr lang="en-US" altLang="ko-KR" sz="1050"/>
          </a:p>
          <a:p>
            <a:r>
              <a:rPr lang="ko-KR" altLang="en-US" sz="1050"/>
              <a:t>함께 있는</a:t>
            </a:r>
            <a:endParaRPr lang="en-US" altLang="ko-KR" sz="1050"/>
          </a:p>
          <a:p>
            <a:r>
              <a:rPr lang="ko-KR" altLang="en-US" sz="1050"/>
              <a:t>레이블</a:t>
            </a:r>
          </a:p>
        </p:txBody>
      </p:sp>
    </p:spTree>
    <p:extLst>
      <p:ext uri="{BB962C8B-B14F-4D97-AF65-F5344CB8AC3E}">
        <p14:creationId xmlns:p14="http://schemas.microsoft.com/office/powerpoint/2010/main" val="3287563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901" y="2389252"/>
            <a:ext cx="2258845" cy="13661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JButton</a:t>
            </a:r>
            <a:r>
              <a:rPr lang="ko-KR" altLang="en-US"/>
              <a:t>으로 버튼 만들기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03648" y="5929535"/>
            <a:ext cx="429825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err="1"/>
              <a:t>JButton</a:t>
            </a:r>
            <a:r>
              <a:rPr lang="en-US" altLang="ko-KR" sz="1400"/>
              <a:t> </a:t>
            </a:r>
            <a:r>
              <a:rPr lang="en-US" altLang="ko-KR" sz="1400" err="1"/>
              <a:t>btn</a:t>
            </a:r>
            <a:r>
              <a:rPr lang="en-US" altLang="ko-KR" sz="1400"/>
              <a:t> = new </a:t>
            </a:r>
            <a:r>
              <a:rPr lang="en-US" altLang="ko-KR" sz="1400" err="1"/>
              <a:t>JButton</a:t>
            </a:r>
            <a:r>
              <a:rPr lang="en-US" altLang="ko-KR" sz="1400"/>
              <a:t>("hello");</a:t>
            </a:r>
            <a:endParaRPr lang="ko-KR" altLang="en-US" sz="140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157182"/>
            <a:ext cx="5642694" cy="1216034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5365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1800" err="1"/>
              <a:t>JButton</a:t>
            </a:r>
            <a:r>
              <a:rPr lang="ko-KR" altLang="en-US" sz="1800"/>
              <a:t>의 용도</a:t>
            </a:r>
            <a:endParaRPr lang="en-US" altLang="ko-KR" sz="1800"/>
          </a:p>
          <a:p>
            <a:pPr lvl="1"/>
            <a:r>
              <a:rPr lang="ko-KR" altLang="en-US" sz="1600"/>
              <a:t>버튼 모양의 컴포넌트</a:t>
            </a:r>
            <a:r>
              <a:rPr lang="en-US" altLang="ko-KR" sz="1600"/>
              <a:t>. </a:t>
            </a:r>
            <a:r>
              <a:rPr lang="ko-KR" altLang="en-US" sz="1600"/>
              <a:t>사용자로부터 명령을 입력 받기 위한 목적</a:t>
            </a:r>
            <a:endParaRPr lang="en-US" altLang="ko-KR" sz="1600"/>
          </a:p>
          <a:p>
            <a:pPr lvl="1"/>
            <a:r>
              <a:rPr lang="ko-KR" altLang="en-US" sz="1600"/>
              <a:t>버튼은 클릭될 때 </a:t>
            </a:r>
            <a:r>
              <a:rPr lang="en-US" altLang="ko-KR" sz="1600"/>
              <a:t>Action </a:t>
            </a:r>
            <a:r>
              <a:rPr lang="ko-KR" altLang="en-US" sz="1600"/>
              <a:t>이벤트 발생</a:t>
            </a:r>
            <a:endParaRPr lang="en-US" altLang="ko-KR" sz="1600"/>
          </a:p>
          <a:p>
            <a:pPr lvl="1"/>
            <a:endParaRPr lang="en-US" altLang="ko-KR" sz="1600"/>
          </a:p>
          <a:p>
            <a:pPr lvl="1"/>
            <a:endParaRPr lang="en-US" altLang="ko-KR" sz="1600"/>
          </a:p>
          <a:p>
            <a:pPr lvl="1"/>
            <a:endParaRPr lang="en-US" altLang="ko-KR" sz="1600"/>
          </a:p>
          <a:p>
            <a:endParaRPr lang="en-US" altLang="ko-KR" sz="1800"/>
          </a:p>
          <a:p>
            <a:endParaRPr lang="en-US" altLang="ko-KR" sz="1800"/>
          </a:p>
          <a:p>
            <a:r>
              <a:rPr lang="ko-KR" altLang="en-US" sz="1800"/>
              <a:t>버튼 생성</a:t>
            </a:r>
            <a:endParaRPr lang="en-US" altLang="ko-KR" sz="1800"/>
          </a:p>
          <a:p>
            <a:endParaRPr lang="en-US" altLang="ko-KR" sz="1800"/>
          </a:p>
          <a:p>
            <a:endParaRPr lang="en-US" altLang="ko-KR" sz="1800"/>
          </a:p>
          <a:p>
            <a:endParaRPr lang="en-US" altLang="ko-KR" sz="1800"/>
          </a:p>
          <a:p>
            <a:pPr lvl="1"/>
            <a:endParaRPr lang="en-US" altLang="ko-KR" sz="1600"/>
          </a:p>
          <a:p>
            <a:pPr lvl="1"/>
            <a:endParaRPr lang="en-US" altLang="ko-KR" sz="1600"/>
          </a:p>
          <a:p>
            <a:pPr lvl="1"/>
            <a:r>
              <a:rPr lang="en-US" altLang="ko-KR" sz="1600"/>
              <a:t>"hello" </a:t>
            </a:r>
            <a:r>
              <a:rPr lang="ko-KR" altLang="en-US" sz="1600"/>
              <a:t>문자열을 가진 버튼 생성 예</a:t>
            </a:r>
            <a:endParaRPr lang="en-US" altLang="ko-KR" sz="1600"/>
          </a:p>
          <a:p>
            <a:pPr lvl="1"/>
            <a:endParaRPr lang="ko-KR" altLang="en-US" sz="160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331640" y="3072780"/>
            <a:ext cx="932304" cy="280928"/>
          </a:xfrm>
          <a:prstGeom prst="wedgeRoundRectCallout">
            <a:avLst>
              <a:gd name="adj1" fmla="val 137122"/>
              <a:gd name="adj2" fmla="val -3226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50"/>
              <a:t>버튼 이미지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568200" y="3148072"/>
            <a:ext cx="932304" cy="280928"/>
          </a:xfrm>
          <a:prstGeom prst="wedgeRoundRectCallout">
            <a:avLst>
              <a:gd name="adj1" fmla="val -103270"/>
              <a:gd name="adj2" fmla="val -418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50"/>
              <a:t>버튼 문자열</a:t>
            </a:r>
          </a:p>
        </p:txBody>
      </p:sp>
    </p:spTree>
    <p:extLst>
      <p:ext uri="{BB962C8B-B14F-4D97-AF65-F5344CB8AC3E}">
        <p14:creationId xmlns:p14="http://schemas.microsoft.com/office/powerpoint/2010/main" val="827373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526" y="1542425"/>
            <a:ext cx="2258845" cy="13661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/>
              <a:t>JCheckBox</a:t>
            </a:r>
            <a:r>
              <a:rPr lang="ko-KR" altLang="en-US"/>
              <a:t>로 체크박스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err="1"/>
              <a:t>JCheckBox</a:t>
            </a:r>
            <a:r>
              <a:rPr lang="ko-KR" altLang="en-US" sz="2000"/>
              <a:t>의 용도</a:t>
            </a:r>
            <a:endParaRPr lang="en-US" altLang="ko-KR" sz="2000"/>
          </a:p>
          <a:p>
            <a:pPr lvl="1"/>
            <a:r>
              <a:rPr lang="ko-KR" altLang="en-US" sz="1800"/>
              <a:t>선택</a:t>
            </a:r>
            <a:r>
              <a:rPr lang="en-US" altLang="ko-KR" sz="1800"/>
              <a:t>(selected)</a:t>
            </a:r>
            <a:r>
              <a:rPr lang="ko-KR" altLang="en-US" sz="1800"/>
              <a:t>과 </a:t>
            </a:r>
            <a:r>
              <a:rPr lang="ko-KR" altLang="en-US" sz="1800" err="1"/>
              <a:t>비선택</a:t>
            </a:r>
            <a:r>
              <a:rPr lang="en-US" altLang="ko-KR" sz="1800"/>
              <a:t>(deselected)</a:t>
            </a:r>
          </a:p>
          <a:p>
            <a:pPr marL="365760" lvl="1" indent="0">
              <a:buNone/>
            </a:pPr>
            <a:r>
              <a:rPr lang="ko-KR" altLang="en-US" sz="1800"/>
              <a:t>   두 상태만 가지는 버튼</a:t>
            </a:r>
            <a:endParaRPr lang="en-US" altLang="ko-KR" sz="1800"/>
          </a:p>
          <a:p>
            <a:endParaRPr lang="en-US" altLang="ko-KR" sz="2000"/>
          </a:p>
          <a:p>
            <a:r>
              <a:rPr lang="ko-KR" altLang="en-US" sz="2000"/>
              <a:t>체크박스 생성</a:t>
            </a:r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pPr lvl="1"/>
            <a:endParaRPr lang="en-US" altLang="ko-KR" sz="1600"/>
          </a:p>
          <a:p>
            <a:pPr lvl="1"/>
            <a:r>
              <a:rPr lang="ko-KR" altLang="en-US" sz="1600"/>
              <a:t>문자열을 가진 체크박스 생성 예</a:t>
            </a:r>
            <a:endParaRPr lang="en-US" altLang="ko-KR" sz="160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84985"/>
            <a:ext cx="6061799" cy="153113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5004048" y="2599145"/>
            <a:ext cx="1198055" cy="280928"/>
          </a:xfrm>
          <a:prstGeom prst="wedgeRoundRectCallout">
            <a:avLst>
              <a:gd name="adj1" fmla="val 63791"/>
              <a:gd name="adj2" fmla="val -17586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50"/>
              <a:t>체크박스 문자열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7576371" y="2760325"/>
            <a:ext cx="1198055" cy="280928"/>
          </a:xfrm>
          <a:prstGeom prst="wedgeRoundRectCallout">
            <a:avLst>
              <a:gd name="adj1" fmla="val -71843"/>
              <a:gd name="adj2" fmla="val -17586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50"/>
              <a:t>체크박스 이미지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392420" y="5445224"/>
            <a:ext cx="6183951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err="1"/>
              <a:t>JCheckBox</a:t>
            </a:r>
            <a:r>
              <a:rPr lang="en-US" altLang="ko-KR" sz="1200"/>
              <a:t> apple = new </a:t>
            </a:r>
            <a:r>
              <a:rPr lang="en-US" altLang="ko-KR" sz="1200" err="1"/>
              <a:t>JCheckBox</a:t>
            </a:r>
            <a:r>
              <a:rPr lang="en-US" altLang="ko-KR" sz="1200"/>
              <a:t>("</a:t>
            </a:r>
            <a:r>
              <a:rPr lang="ko-KR" altLang="en-US" sz="1200"/>
              <a:t>사과</a:t>
            </a:r>
            <a:r>
              <a:rPr lang="en-US" altLang="ko-KR" sz="1200"/>
              <a:t>"); // "</a:t>
            </a:r>
            <a:r>
              <a:rPr lang="ko-KR" altLang="en-US" sz="1200"/>
              <a:t>사과</a:t>
            </a:r>
            <a:r>
              <a:rPr lang="en-US" altLang="ko-KR" sz="1200"/>
              <a:t>" </a:t>
            </a:r>
            <a:r>
              <a:rPr lang="ko-KR" altLang="en-US" sz="1200"/>
              <a:t>체크박스 생성</a:t>
            </a:r>
          </a:p>
          <a:p>
            <a:r>
              <a:rPr lang="en-US" altLang="ko-KR" sz="1200" err="1"/>
              <a:t>JCheckBox</a:t>
            </a:r>
            <a:r>
              <a:rPr lang="en-US" altLang="ko-KR" sz="1200"/>
              <a:t> pear = new </a:t>
            </a:r>
            <a:r>
              <a:rPr lang="en-US" altLang="ko-KR" sz="1200" err="1"/>
              <a:t>JCheckBox</a:t>
            </a:r>
            <a:r>
              <a:rPr lang="en-US" altLang="ko-KR" sz="1200"/>
              <a:t>("</a:t>
            </a:r>
            <a:r>
              <a:rPr lang="ko-KR" altLang="en-US" sz="1200"/>
              <a:t>배</a:t>
            </a:r>
            <a:r>
              <a:rPr lang="en-US" altLang="ko-KR" sz="1200"/>
              <a:t>", true); // </a:t>
            </a:r>
            <a:r>
              <a:rPr lang="ko-KR" altLang="en-US" sz="1200"/>
              <a:t>선택 상태의 </a:t>
            </a:r>
            <a:r>
              <a:rPr lang="en-US" altLang="ko-KR" sz="1200"/>
              <a:t>"</a:t>
            </a:r>
            <a:r>
              <a:rPr lang="ko-KR" altLang="en-US" sz="1200"/>
              <a:t>배</a:t>
            </a:r>
            <a:r>
              <a:rPr lang="en-US" altLang="ko-KR" sz="1200"/>
              <a:t>" </a:t>
            </a:r>
            <a:r>
              <a:rPr lang="ko-KR" altLang="en-US" sz="1200"/>
              <a:t>체크박스 생성</a:t>
            </a:r>
          </a:p>
        </p:txBody>
      </p:sp>
    </p:spTree>
    <p:extLst>
      <p:ext uri="{BB962C8B-B14F-4D97-AF65-F5344CB8AC3E}">
        <p14:creationId xmlns:p14="http://schemas.microsoft.com/office/powerpoint/2010/main" val="3243361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예제 </a:t>
            </a:r>
            <a:r>
              <a:rPr lang="en-US" altLang="ko-KR"/>
              <a:t>10-4 : </a:t>
            </a:r>
            <a:r>
              <a:rPr lang="en-US" altLang="ko-KR" err="1"/>
              <a:t>JCheckBox</a:t>
            </a:r>
            <a:r>
              <a:rPr lang="ko-KR" altLang="en-US"/>
              <a:t>로 체크박스 만들기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23928" y="1743762"/>
            <a:ext cx="4320480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/>
              <a:t>import </a:t>
            </a:r>
            <a:r>
              <a:rPr lang="en-US" altLang="ko-KR" sz="1200" err="1"/>
              <a:t>javax.swing</a:t>
            </a:r>
            <a:r>
              <a:rPr lang="en-US" altLang="ko-KR" sz="1200"/>
              <a:t>.*;</a:t>
            </a:r>
          </a:p>
          <a:p>
            <a:pPr defTabSz="180000"/>
            <a:r>
              <a:rPr lang="en-US" altLang="ko-KR" sz="1200"/>
              <a:t>import </a:t>
            </a:r>
            <a:r>
              <a:rPr lang="en-US" altLang="ko-KR" sz="1200" err="1"/>
              <a:t>java.awt</a:t>
            </a:r>
            <a:r>
              <a:rPr lang="en-US" altLang="ko-KR" sz="1200"/>
              <a:t>.*;</a:t>
            </a:r>
          </a:p>
          <a:p>
            <a:pPr defTabSz="180000"/>
            <a:endParaRPr lang="en-US" altLang="ko-KR" sz="1200"/>
          </a:p>
          <a:p>
            <a:pPr defTabSz="180000"/>
            <a:r>
              <a:rPr lang="en-US" altLang="ko-KR" sz="1200"/>
              <a:t>public class </a:t>
            </a:r>
            <a:r>
              <a:rPr lang="en-US" altLang="ko-KR" sz="1200" err="1"/>
              <a:t>CheckBoxEx</a:t>
            </a:r>
            <a:r>
              <a:rPr lang="en-US" altLang="ko-KR" sz="1200"/>
              <a:t> extends </a:t>
            </a:r>
            <a:r>
              <a:rPr lang="en-US" altLang="ko-KR" sz="1200" err="1"/>
              <a:t>JFrame</a:t>
            </a:r>
            <a:r>
              <a:rPr lang="en-US" altLang="ko-KR" sz="1200"/>
              <a:t> {</a:t>
            </a:r>
          </a:p>
          <a:p>
            <a:pPr defTabSz="180000"/>
            <a:r>
              <a:rPr lang="en-US" altLang="ko-KR" sz="1200"/>
              <a:t>	public CheckBoxEx() {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setTitle</a:t>
            </a:r>
            <a:r>
              <a:rPr lang="en-US" altLang="ko-KR" sz="1200"/>
              <a:t>("</a:t>
            </a:r>
            <a:r>
              <a:rPr lang="ko-KR" altLang="en-US" sz="1200"/>
              <a:t>체크박스 만들기 예제</a:t>
            </a:r>
            <a:r>
              <a:rPr lang="en-US" altLang="ko-KR" sz="1200"/>
              <a:t>");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setDefaultCloseOperation</a:t>
            </a:r>
            <a:r>
              <a:rPr lang="en-US" altLang="ko-KR" sz="1200"/>
              <a:t>(</a:t>
            </a:r>
            <a:r>
              <a:rPr lang="en-US" altLang="ko-KR" sz="1200" err="1"/>
              <a:t>JFrame.EXIT_ON_CLOSE</a:t>
            </a:r>
            <a:r>
              <a:rPr lang="en-US" altLang="ko-KR" sz="1200"/>
              <a:t>);</a:t>
            </a:r>
          </a:p>
          <a:p>
            <a:pPr defTabSz="180000"/>
            <a:r>
              <a:rPr lang="en-US" altLang="ko-KR" sz="1200"/>
              <a:t>		Container c = </a:t>
            </a:r>
            <a:r>
              <a:rPr lang="en-US" altLang="ko-KR" sz="1200" err="1"/>
              <a:t>getContentPane</a:t>
            </a:r>
            <a:r>
              <a:rPr lang="en-US" altLang="ko-KR" sz="1200"/>
              <a:t>();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c.setLayout</a:t>
            </a:r>
            <a:r>
              <a:rPr lang="en-US" altLang="ko-KR" sz="1200"/>
              <a:t>(new </a:t>
            </a:r>
            <a:r>
              <a:rPr lang="en-US" altLang="ko-KR" sz="1200" err="1"/>
              <a:t>FlowLayout</a:t>
            </a:r>
            <a:r>
              <a:rPr lang="en-US" altLang="ko-KR" sz="1200"/>
              <a:t>());</a:t>
            </a:r>
          </a:p>
          <a:p>
            <a:pPr defTabSz="180000"/>
            <a:endParaRPr lang="en-US" altLang="ko-KR" sz="1200"/>
          </a:p>
          <a:p>
            <a:pPr defTabSz="180000"/>
            <a:r>
              <a:rPr lang="en-US" altLang="ko-KR" sz="1200"/>
              <a:t>		// 3</a:t>
            </a:r>
            <a:r>
              <a:rPr lang="ko-KR" altLang="en-US" sz="1200"/>
              <a:t>개의 체크박스를 생성한다</a:t>
            </a:r>
            <a:r>
              <a:rPr lang="en-US" altLang="ko-KR" sz="1200"/>
              <a:t>.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b="1" err="1"/>
              <a:t>JCheckBox</a:t>
            </a:r>
            <a:r>
              <a:rPr lang="en-US" altLang="ko-KR" sz="1200" b="1"/>
              <a:t> apple = new </a:t>
            </a:r>
            <a:r>
              <a:rPr lang="en-US" altLang="ko-KR" sz="1200" b="1" err="1"/>
              <a:t>JCheckBox</a:t>
            </a:r>
            <a:r>
              <a:rPr lang="en-US" altLang="ko-KR" sz="1200" b="1"/>
              <a:t>("</a:t>
            </a:r>
            <a:r>
              <a:rPr lang="ko-KR" altLang="en-US" sz="1200" b="1"/>
              <a:t>사과</a:t>
            </a:r>
            <a:r>
              <a:rPr lang="en-US" altLang="ko-KR" sz="1200" b="1"/>
              <a:t>");</a:t>
            </a:r>
          </a:p>
          <a:p>
            <a:pPr defTabSz="180000"/>
            <a:r>
              <a:rPr lang="en-US" altLang="ko-KR" sz="1200" b="1"/>
              <a:t>		</a:t>
            </a:r>
            <a:r>
              <a:rPr lang="en-US" altLang="ko-KR" sz="1200" b="1" err="1"/>
              <a:t>JCheckBox</a:t>
            </a:r>
            <a:r>
              <a:rPr lang="en-US" altLang="ko-KR" sz="1200" b="1"/>
              <a:t> pear = new </a:t>
            </a:r>
            <a:r>
              <a:rPr lang="en-US" altLang="ko-KR" sz="1200" b="1" err="1"/>
              <a:t>JCheckBox</a:t>
            </a:r>
            <a:r>
              <a:rPr lang="en-US" altLang="ko-KR" sz="1200" b="1"/>
              <a:t>("</a:t>
            </a:r>
            <a:r>
              <a:rPr lang="ko-KR" altLang="en-US" sz="1200" b="1"/>
              <a:t>배</a:t>
            </a:r>
            <a:r>
              <a:rPr lang="en-US" altLang="ko-KR" sz="1200" b="1"/>
              <a:t>", true);</a:t>
            </a:r>
          </a:p>
          <a:p>
            <a:pPr defTabSz="180000"/>
            <a:r>
              <a:rPr lang="en-US" altLang="ko-KR" sz="1200" b="1"/>
              <a:t>		</a:t>
            </a:r>
            <a:r>
              <a:rPr lang="en-US" altLang="ko-KR" sz="1200" b="1" err="1"/>
              <a:t>JCheckBox</a:t>
            </a:r>
            <a:r>
              <a:rPr lang="en-US" altLang="ko-KR" sz="1200" b="1"/>
              <a:t> cherry = new </a:t>
            </a:r>
            <a:r>
              <a:rPr lang="en-US" altLang="ko-KR" sz="1200" b="1" err="1"/>
              <a:t>JCheckBox</a:t>
            </a:r>
            <a:r>
              <a:rPr lang="en-US" altLang="ko-KR" sz="1200" b="1"/>
              <a:t>("</a:t>
            </a:r>
            <a:r>
              <a:rPr lang="ko-KR" altLang="en-US" sz="1200" b="1"/>
              <a:t>체리</a:t>
            </a:r>
            <a:r>
              <a:rPr lang="en-US" altLang="ko-KR" sz="1200" b="1"/>
              <a:t>");</a:t>
            </a:r>
          </a:p>
          <a:p>
            <a:pPr defTabSz="180000"/>
            <a:r>
              <a:rPr lang="en-US" altLang="ko-KR" sz="1200"/>
              <a:t>		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c.add</a:t>
            </a:r>
            <a:r>
              <a:rPr lang="en-US" altLang="ko-KR" sz="1200"/>
              <a:t>(apple);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c.add</a:t>
            </a:r>
            <a:r>
              <a:rPr lang="en-US" altLang="ko-KR" sz="1200"/>
              <a:t>(pear);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c.add</a:t>
            </a:r>
            <a:r>
              <a:rPr lang="en-US" altLang="ko-KR" sz="1200"/>
              <a:t>(cherry);</a:t>
            </a:r>
          </a:p>
          <a:p>
            <a:pPr defTabSz="180000"/>
            <a:r>
              <a:rPr lang="en-US" altLang="ko-KR" sz="1200"/>
              <a:t>	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setSize</a:t>
            </a:r>
            <a:r>
              <a:rPr lang="en-US" altLang="ko-KR" sz="1200"/>
              <a:t>(250,150);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setVisible</a:t>
            </a:r>
            <a:r>
              <a:rPr lang="en-US" altLang="ko-KR" sz="1200"/>
              <a:t>(true);</a:t>
            </a:r>
          </a:p>
          <a:p>
            <a:pPr defTabSz="180000"/>
            <a:r>
              <a:rPr lang="en-US" altLang="ko-KR" sz="1200"/>
              <a:t>	}</a:t>
            </a:r>
          </a:p>
          <a:p>
            <a:pPr defTabSz="180000"/>
            <a:r>
              <a:rPr lang="en-US" altLang="ko-KR" sz="1200"/>
              <a:t>	public static void main(String [] </a:t>
            </a:r>
            <a:r>
              <a:rPr lang="en-US" altLang="ko-KR" sz="1200" err="1"/>
              <a:t>args</a:t>
            </a:r>
            <a:r>
              <a:rPr lang="en-US" altLang="ko-KR" sz="1200"/>
              <a:t>) {</a:t>
            </a:r>
          </a:p>
          <a:p>
            <a:pPr defTabSz="180000"/>
            <a:r>
              <a:rPr lang="en-US" altLang="ko-KR" sz="1200"/>
              <a:t>		new </a:t>
            </a:r>
            <a:r>
              <a:rPr lang="en-US" altLang="ko-KR" sz="1200" err="1"/>
              <a:t>CheckBoxEx</a:t>
            </a:r>
            <a:r>
              <a:rPr lang="en-US" altLang="ko-KR" sz="1200"/>
              <a:t>();</a:t>
            </a:r>
          </a:p>
          <a:p>
            <a:pPr defTabSz="180000"/>
            <a:r>
              <a:rPr lang="en-US" altLang="ko-KR" sz="1200"/>
              <a:t>	}</a:t>
            </a:r>
          </a:p>
          <a:p>
            <a:pPr defTabSz="180000"/>
            <a:r>
              <a:rPr lang="en-US" altLang="ko-KR" sz="1200"/>
              <a:t>}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611560" y="1300118"/>
            <a:ext cx="6183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chemeClr val="accent2">
                    <a:lumMod val="75000"/>
                  </a:schemeClr>
                </a:solidFill>
                <a:latin typeface="+mn-ea"/>
              </a:rPr>
              <a:t>그림과 같은 </a:t>
            </a:r>
            <a:r>
              <a:rPr lang="en-US" altLang="ko-KR" sz="1600">
                <a:solidFill>
                  <a:schemeClr val="accent2">
                    <a:lumMod val="75000"/>
                  </a:schemeClr>
                </a:solidFill>
                <a:latin typeface="+mn-ea"/>
              </a:rPr>
              <a:t>3</a:t>
            </a:r>
            <a:r>
              <a:rPr lang="ko-KR" altLang="en-US" sz="1600">
                <a:solidFill>
                  <a:schemeClr val="accent2">
                    <a:lumMod val="75000"/>
                  </a:schemeClr>
                </a:solidFill>
                <a:latin typeface="+mn-ea"/>
              </a:rPr>
              <a:t>개의 문자열 체크박스를 가진 프로그램을 작성하라</a:t>
            </a:r>
            <a:r>
              <a:rPr lang="en-US" altLang="ko-KR" sz="160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99155" y="3410008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/>
              <a:t>초기 상태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65226" y="5644805"/>
            <a:ext cx="25266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/>
              <a:t>체리 체크박스를 선택한 상태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7778256" y="4211582"/>
            <a:ext cx="1080928" cy="459700"/>
          </a:xfrm>
          <a:prstGeom prst="wedgeRoundRectCallout">
            <a:avLst>
              <a:gd name="adj1" fmla="val -70925"/>
              <a:gd name="adj2" fmla="val -691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50"/>
              <a:t>선택 상태의 </a:t>
            </a:r>
            <a:endParaRPr lang="en-US" altLang="ko-KR" sz="1050"/>
          </a:p>
          <a:p>
            <a:r>
              <a:rPr lang="ko-KR" altLang="en-US" sz="1050"/>
              <a:t>체크박스 생성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26" y="1898416"/>
            <a:ext cx="2258845" cy="13661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96" y="4190585"/>
            <a:ext cx="2258845" cy="136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9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JTextField</a:t>
            </a:r>
            <a:r>
              <a:rPr lang="ko-KR" altLang="en-US"/>
              <a:t>로 한 줄 입력 창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err="1"/>
              <a:t>JTextField</a:t>
            </a:r>
            <a:endParaRPr lang="en-US" altLang="ko-KR" sz="2000"/>
          </a:p>
          <a:p>
            <a:pPr lvl="1"/>
            <a:r>
              <a:rPr lang="ko-KR" altLang="en-US" sz="1800"/>
              <a:t>한</a:t>
            </a:r>
            <a:r>
              <a:rPr lang="en-US" altLang="ko-KR" sz="1800"/>
              <a:t> </a:t>
            </a:r>
            <a:r>
              <a:rPr lang="ko-KR" altLang="en-US" sz="1800"/>
              <a:t>줄의 문자열을 입력 받는 창</a:t>
            </a:r>
            <a:r>
              <a:rPr lang="en-US" altLang="ko-KR" sz="1800"/>
              <a:t>(</a:t>
            </a:r>
            <a:r>
              <a:rPr lang="ko-KR" altLang="en-US" sz="1800"/>
              <a:t>텍스트필드</a:t>
            </a:r>
            <a:r>
              <a:rPr lang="en-US" altLang="ko-KR" sz="1800"/>
              <a:t>)</a:t>
            </a:r>
          </a:p>
          <a:p>
            <a:pPr lvl="2"/>
            <a:r>
              <a:rPr lang="ko-KR" altLang="en-US" sz="1600"/>
              <a:t>텍스트 입력 도중 </a:t>
            </a:r>
            <a:r>
              <a:rPr lang="en-US" altLang="ko-KR" sz="1600"/>
              <a:t>&lt;Enter&gt;</a:t>
            </a:r>
            <a:r>
              <a:rPr lang="ko-KR" altLang="en-US" sz="1600"/>
              <a:t>키가 입력되면 </a:t>
            </a:r>
            <a:r>
              <a:rPr lang="en-US" altLang="ko-KR" sz="1600"/>
              <a:t>Action </a:t>
            </a:r>
            <a:r>
              <a:rPr lang="ko-KR" altLang="en-US" sz="1600"/>
              <a:t>이벤트 발생</a:t>
            </a:r>
            <a:endParaRPr lang="en-US" altLang="ko-KR" sz="1600"/>
          </a:p>
          <a:p>
            <a:pPr lvl="2"/>
            <a:r>
              <a:rPr lang="ko-KR" altLang="en-US" sz="1600"/>
              <a:t>입력 가능한 문자 개수와 입력 창의 크기는 서로 다름</a:t>
            </a:r>
            <a:endParaRPr lang="en-US" altLang="ko-KR" sz="1600"/>
          </a:p>
          <a:p>
            <a:pPr lvl="2"/>
            <a:endParaRPr lang="en-US" altLang="ko-KR" sz="1600"/>
          </a:p>
          <a:p>
            <a:r>
              <a:rPr lang="ko-KR" altLang="en-US" sz="2000"/>
              <a:t>텍스트필드 생성</a:t>
            </a:r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pPr lvl="1"/>
            <a:endParaRPr lang="en-US" altLang="ko-KR" sz="1800"/>
          </a:p>
          <a:p>
            <a:pPr lvl="1"/>
            <a:r>
              <a:rPr lang="en-US" altLang="ko-KR" sz="1800"/>
              <a:t>“</a:t>
            </a:r>
            <a:r>
              <a:rPr lang="ko-KR" altLang="en-US" sz="1800"/>
              <a:t>컴퓨터공학과</a:t>
            </a:r>
            <a:r>
              <a:rPr lang="en-US" altLang="ko-KR" sz="1800"/>
              <a:t>”</a:t>
            </a:r>
            <a:r>
              <a:rPr lang="ko-KR" altLang="en-US" sz="1800"/>
              <a:t>로 </a:t>
            </a:r>
            <a:r>
              <a:rPr lang="ko-KR" altLang="en-US" sz="1800" err="1"/>
              <a:t>초깃값을</a:t>
            </a:r>
            <a:r>
              <a:rPr lang="ko-KR" altLang="en-US" sz="1800"/>
              <a:t> 가지는 텍스트필드 생성 예</a:t>
            </a:r>
            <a:endParaRPr lang="en-US" altLang="ko-KR" sz="18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27" y="3429001"/>
            <a:ext cx="6804357" cy="1408482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03648" y="5805264"/>
            <a:ext cx="59633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err="1"/>
              <a:t>JTextField</a:t>
            </a:r>
            <a:r>
              <a:rPr lang="en-US" altLang="ko-KR" sz="1400"/>
              <a:t> tf2 = new </a:t>
            </a:r>
            <a:r>
              <a:rPr lang="en-US" altLang="ko-KR" sz="1400" err="1"/>
              <a:t>JTextField</a:t>
            </a:r>
            <a:r>
              <a:rPr lang="en-US" altLang="ko-KR" sz="1400"/>
              <a:t>("</a:t>
            </a:r>
            <a:r>
              <a:rPr lang="ko-KR" altLang="en-US" sz="1400"/>
              <a:t>컴퓨터공학과</a:t>
            </a:r>
            <a:r>
              <a:rPr lang="en-US" altLang="ko-KR" sz="1400"/>
              <a:t>");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672888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10-7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en-US" altLang="ko-KR" err="1"/>
              <a:t>JTextField</a:t>
            </a:r>
            <a:r>
              <a:rPr lang="ko-KR" altLang="en-US"/>
              <a:t>로 텍스트필드 만들기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27984" y="1981887"/>
            <a:ext cx="4320480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/>
              <a:t>import </a:t>
            </a:r>
            <a:r>
              <a:rPr lang="en-US" altLang="ko-KR" sz="1200" err="1"/>
              <a:t>javax.swing</a:t>
            </a:r>
            <a:r>
              <a:rPr lang="en-US" altLang="ko-KR" sz="1200"/>
              <a:t>.*;</a:t>
            </a:r>
          </a:p>
          <a:p>
            <a:pPr defTabSz="180000"/>
            <a:r>
              <a:rPr lang="en-US" altLang="ko-KR" sz="1200"/>
              <a:t>import </a:t>
            </a:r>
            <a:r>
              <a:rPr lang="en-US" altLang="ko-KR" sz="1200" err="1"/>
              <a:t>java.awt</a:t>
            </a:r>
            <a:r>
              <a:rPr lang="en-US" altLang="ko-KR" sz="1200"/>
              <a:t>.*;</a:t>
            </a:r>
          </a:p>
          <a:p>
            <a:pPr defTabSz="180000"/>
            <a:endParaRPr lang="en-US" altLang="ko-KR" sz="1200"/>
          </a:p>
          <a:p>
            <a:pPr defTabSz="180000"/>
            <a:r>
              <a:rPr lang="en-US" altLang="ko-KR" sz="1200"/>
              <a:t>public class </a:t>
            </a:r>
            <a:r>
              <a:rPr lang="en-US" altLang="ko-KR" sz="1200" err="1"/>
              <a:t>TextFieldEx</a:t>
            </a:r>
            <a:r>
              <a:rPr lang="en-US" altLang="ko-KR" sz="1200"/>
              <a:t> extends </a:t>
            </a:r>
            <a:r>
              <a:rPr lang="en-US" altLang="ko-KR" sz="1200" err="1"/>
              <a:t>JFrame</a:t>
            </a:r>
            <a:r>
              <a:rPr lang="en-US" altLang="ko-KR" sz="1200"/>
              <a:t> {</a:t>
            </a:r>
          </a:p>
          <a:p>
            <a:pPr defTabSz="180000"/>
            <a:r>
              <a:rPr lang="en-US" altLang="ko-KR" sz="1200"/>
              <a:t>	public TextFieldEx() {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setTitle</a:t>
            </a:r>
            <a:r>
              <a:rPr lang="en-US" altLang="ko-KR" sz="1200"/>
              <a:t>("</a:t>
            </a:r>
            <a:r>
              <a:rPr lang="ko-KR" altLang="en-US" sz="1200"/>
              <a:t>텍스트필드 만들기 예제</a:t>
            </a:r>
            <a:r>
              <a:rPr lang="en-US" altLang="ko-KR" sz="1200"/>
              <a:t>");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setDefaultCloseOperation</a:t>
            </a:r>
            <a:r>
              <a:rPr lang="en-US" altLang="ko-KR" sz="1200"/>
              <a:t>(</a:t>
            </a:r>
            <a:r>
              <a:rPr lang="en-US" altLang="ko-KR" sz="1200" err="1"/>
              <a:t>JFrame.EXIT_ON_CLOSE</a:t>
            </a:r>
            <a:r>
              <a:rPr lang="en-US" altLang="ko-KR" sz="1200"/>
              <a:t>);</a:t>
            </a:r>
          </a:p>
          <a:p>
            <a:pPr defTabSz="180000"/>
            <a:r>
              <a:rPr lang="en-US" altLang="ko-KR" sz="1200"/>
              <a:t>		Container c = </a:t>
            </a:r>
            <a:r>
              <a:rPr lang="en-US" altLang="ko-KR" sz="1200" err="1"/>
              <a:t>getContentPane</a:t>
            </a:r>
            <a:r>
              <a:rPr lang="en-US" altLang="ko-KR" sz="1200"/>
              <a:t>();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c.setLayout</a:t>
            </a:r>
            <a:r>
              <a:rPr lang="en-US" altLang="ko-KR" sz="1200"/>
              <a:t>(new </a:t>
            </a:r>
            <a:r>
              <a:rPr lang="en-US" altLang="ko-KR" sz="1200" err="1"/>
              <a:t>FlowLayout</a:t>
            </a:r>
            <a:r>
              <a:rPr lang="en-US" altLang="ko-KR" sz="1200"/>
              <a:t>());</a:t>
            </a:r>
          </a:p>
          <a:p>
            <a:pPr defTabSz="180000"/>
            <a:endParaRPr lang="en-US" altLang="ko-KR" sz="1200"/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c.add</a:t>
            </a:r>
            <a:r>
              <a:rPr lang="en-US" altLang="ko-KR" sz="1200"/>
              <a:t>(new </a:t>
            </a:r>
            <a:r>
              <a:rPr lang="en-US" altLang="ko-KR" sz="1200" err="1"/>
              <a:t>JLabel</a:t>
            </a:r>
            <a:r>
              <a:rPr lang="en-US" altLang="ko-KR" sz="1200"/>
              <a:t>("</a:t>
            </a:r>
            <a:r>
              <a:rPr lang="ko-KR" altLang="en-US" sz="1200"/>
              <a:t>이름 </a:t>
            </a:r>
            <a:r>
              <a:rPr lang="en-US" altLang="ko-KR" sz="1200"/>
              <a:t>"));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c.add</a:t>
            </a:r>
            <a:r>
              <a:rPr lang="en-US" altLang="ko-KR" sz="1200"/>
              <a:t>(</a:t>
            </a:r>
            <a:r>
              <a:rPr lang="en-US" altLang="ko-KR" sz="1200" b="1"/>
              <a:t>new </a:t>
            </a:r>
            <a:r>
              <a:rPr lang="en-US" altLang="ko-KR" sz="1200" b="1" err="1"/>
              <a:t>JTextField</a:t>
            </a:r>
            <a:r>
              <a:rPr lang="en-US" altLang="ko-KR" sz="1200" b="1"/>
              <a:t>(20)</a:t>
            </a:r>
            <a:r>
              <a:rPr lang="en-US" altLang="ko-KR" sz="1200"/>
              <a:t>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c.add</a:t>
            </a:r>
            <a:r>
              <a:rPr lang="en-US" altLang="ko-KR" sz="1200"/>
              <a:t>(new </a:t>
            </a:r>
            <a:r>
              <a:rPr lang="en-US" altLang="ko-KR" sz="1200" err="1"/>
              <a:t>JLabel</a:t>
            </a:r>
            <a:r>
              <a:rPr lang="en-US" altLang="ko-KR" sz="1200"/>
              <a:t>("</a:t>
            </a:r>
            <a:r>
              <a:rPr lang="ko-KR" altLang="en-US" sz="1200"/>
              <a:t>학과 </a:t>
            </a:r>
            <a:r>
              <a:rPr lang="en-US" altLang="ko-KR" sz="1200"/>
              <a:t>"));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c.add</a:t>
            </a:r>
            <a:r>
              <a:rPr lang="en-US" altLang="ko-KR" sz="1200"/>
              <a:t>(</a:t>
            </a:r>
            <a:r>
              <a:rPr lang="en-US" altLang="ko-KR" sz="1200" b="1"/>
              <a:t>new </a:t>
            </a:r>
            <a:r>
              <a:rPr lang="en-US" altLang="ko-KR" sz="1200" b="1" err="1"/>
              <a:t>JTextField</a:t>
            </a:r>
            <a:r>
              <a:rPr lang="en-US" altLang="ko-KR" sz="1200" b="1"/>
              <a:t>("</a:t>
            </a:r>
            <a:r>
              <a:rPr lang="ko-KR" altLang="en-US" sz="1200" b="1"/>
              <a:t>컴퓨터공학과</a:t>
            </a:r>
            <a:r>
              <a:rPr lang="en-US" altLang="ko-KR" sz="1200" b="1"/>
              <a:t>", 20)</a:t>
            </a:r>
            <a:r>
              <a:rPr lang="en-US" altLang="ko-KR" sz="1200"/>
              <a:t>); 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c.add</a:t>
            </a:r>
            <a:r>
              <a:rPr lang="en-US" altLang="ko-KR" sz="1200"/>
              <a:t>(new </a:t>
            </a:r>
            <a:r>
              <a:rPr lang="en-US" altLang="ko-KR" sz="1200" err="1"/>
              <a:t>JLabel</a:t>
            </a:r>
            <a:r>
              <a:rPr lang="en-US" altLang="ko-KR" sz="1200"/>
              <a:t>("</a:t>
            </a:r>
            <a:r>
              <a:rPr lang="ko-KR" altLang="en-US" sz="1200"/>
              <a:t>주소 </a:t>
            </a:r>
            <a:r>
              <a:rPr lang="en-US" altLang="ko-KR" sz="1200"/>
              <a:t>"));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c.add</a:t>
            </a:r>
            <a:r>
              <a:rPr lang="en-US" altLang="ko-KR" sz="1200"/>
              <a:t>(</a:t>
            </a:r>
            <a:r>
              <a:rPr lang="en-US" altLang="ko-KR" sz="1200" b="1"/>
              <a:t>new </a:t>
            </a:r>
            <a:r>
              <a:rPr lang="en-US" altLang="ko-KR" sz="1200" b="1" err="1"/>
              <a:t>JTextField</a:t>
            </a:r>
            <a:r>
              <a:rPr lang="en-US" altLang="ko-KR" sz="1200" b="1"/>
              <a:t>("</a:t>
            </a:r>
            <a:r>
              <a:rPr lang="ko-KR" altLang="en-US" sz="1200" b="1"/>
              <a:t>서울시 </a:t>
            </a:r>
            <a:r>
              <a:rPr lang="en-US" altLang="ko-KR" sz="1200" b="1"/>
              <a:t>...", 20)</a:t>
            </a:r>
            <a:r>
              <a:rPr lang="en-US" altLang="ko-KR" sz="1200"/>
              <a:t>); 		</a:t>
            </a:r>
          </a:p>
          <a:p>
            <a:pPr defTabSz="180000"/>
            <a:endParaRPr lang="en-US" altLang="ko-KR" sz="1200"/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setSize</a:t>
            </a:r>
            <a:r>
              <a:rPr lang="en-US" altLang="ko-KR" sz="1200"/>
              <a:t>(300,150);</a:t>
            </a:r>
          </a:p>
          <a:p>
            <a:pPr defTabSz="180000"/>
            <a:r>
              <a:rPr lang="en-US" altLang="ko-KR" sz="1200"/>
              <a:t>		</a:t>
            </a:r>
            <a:r>
              <a:rPr lang="en-US" altLang="ko-KR" sz="1200" err="1"/>
              <a:t>setVisible</a:t>
            </a:r>
            <a:r>
              <a:rPr lang="en-US" altLang="ko-KR" sz="1200"/>
              <a:t>(true);</a:t>
            </a:r>
          </a:p>
          <a:p>
            <a:pPr defTabSz="180000"/>
            <a:r>
              <a:rPr lang="en-US" altLang="ko-KR" sz="1200"/>
              <a:t>	}</a:t>
            </a:r>
          </a:p>
          <a:p>
            <a:pPr defTabSz="180000"/>
            <a:r>
              <a:rPr lang="en-US" altLang="ko-KR" sz="1200"/>
              <a:t>	public static void main(String [] </a:t>
            </a:r>
            <a:r>
              <a:rPr lang="en-US" altLang="ko-KR" sz="1200" err="1"/>
              <a:t>args</a:t>
            </a:r>
            <a:r>
              <a:rPr lang="en-US" altLang="ko-KR" sz="1200"/>
              <a:t>) {</a:t>
            </a:r>
          </a:p>
          <a:p>
            <a:pPr defTabSz="180000"/>
            <a:r>
              <a:rPr lang="en-US" altLang="ko-KR" sz="1200"/>
              <a:t>		new </a:t>
            </a:r>
            <a:r>
              <a:rPr lang="en-US" altLang="ko-KR" sz="1200" err="1"/>
              <a:t>TextFieldEx</a:t>
            </a:r>
            <a:r>
              <a:rPr lang="en-US" altLang="ko-KR" sz="1200"/>
              <a:t>();</a:t>
            </a:r>
          </a:p>
          <a:p>
            <a:pPr defTabSz="180000"/>
            <a:r>
              <a:rPr lang="en-US" altLang="ko-KR" sz="1200"/>
              <a:t>	}</a:t>
            </a:r>
          </a:p>
          <a:p>
            <a:pPr defTabSz="180000"/>
            <a:r>
              <a:rPr lang="en-US" altLang="ko-KR" sz="120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05233" y="370562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초기화면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65578" y="5889924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사용자가 입력한 경우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1335555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JTextField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이용하여 그림과 같이 이름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학과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주소를 </a:t>
            </a:r>
            <a:r>
              <a:rPr lang="ko-KR" altLang="en-US" sz="140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입력받는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 폼을 만들어라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. </a:t>
            </a:r>
          </a:p>
          <a:p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입력 창의 열의 개수는 모두 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20</a:t>
            </a:r>
            <a:r>
              <a:rPr lang="ko-KR" altLang="en-US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으로 한다</a:t>
            </a:r>
            <a:r>
              <a:rPr lang="en-US" altLang="ko-KR" sz="140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15" y="2297099"/>
            <a:ext cx="2258845" cy="13661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14" y="4437112"/>
            <a:ext cx="2258845" cy="136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493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TextArea</a:t>
            </a:r>
            <a:r>
              <a:rPr lang="ko-KR" altLang="en-US"/>
              <a:t>로 여러 줄의 입력 창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err="1"/>
              <a:t>JTextArea</a:t>
            </a:r>
            <a:endParaRPr lang="en-US" altLang="ko-KR"/>
          </a:p>
          <a:p>
            <a:pPr lvl="1"/>
            <a:r>
              <a:rPr lang="ko-KR" altLang="en-US"/>
              <a:t>여러 줄의 문자열을 </a:t>
            </a:r>
            <a:r>
              <a:rPr lang="ko-KR" altLang="en-US" err="1"/>
              <a:t>입력받을</a:t>
            </a:r>
            <a:r>
              <a:rPr lang="ko-KR" altLang="en-US"/>
              <a:t> 수 있는 창</a:t>
            </a:r>
            <a:r>
              <a:rPr lang="en-US" altLang="ko-KR"/>
              <a:t>(</a:t>
            </a:r>
            <a:r>
              <a:rPr lang="ko-KR" altLang="en-US"/>
              <a:t>텍스트영역</a:t>
            </a:r>
            <a:r>
              <a:rPr lang="en-US" altLang="ko-KR"/>
              <a:t>)</a:t>
            </a:r>
          </a:p>
          <a:p>
            <a:pPr lvl="2"/>
            <a:r>
              <a:rPr lang="ko-KR" altLang="en-US" err="1"/>
              <a:t>스크롤바를</a:t>
            </a:r>
            <a:r>
              <a:rPr lang="ko-KR" altLang="en-US"/>
              <a:t> 지원하지 않는다</a:t>
            </a:r>
            <a:r>
              <a:rPr lang="en-US" altLang="ko-KR"/>
              <a:t>.</a:t>
            </a:r>
          </a:p>
          <a:p>
            <a:pPr lvl="2"/>
            <a:r>
              <a:rPr lang="en-US" altLang="ko-KR" err="1"/>
              <a:t>JScrollPane</a:t>
            </a:r>
            <a:r>
              <a:rPr lang="en-US" altLang="ko-KR"/>
              <a:t> </a:t>
            </a:r>
            <a:r>
              <a:rPr lang="ko-KR" altLang="en-US"/>
              <a:t>객체에 삽입하여 </a:t>
            </a:r>
            <a:r>
              <a:rPr lang="ko-KR" altLang="en-US" err="1"/>
              <a:t>스크롤바</a:t>
            </a:r>
            <a:r>
              <a:rPr lang="ko-KR" altLang="en-US"/>
              <a:t> 지원받음</a:t>
            </a:r>
            <a:endParaRPr lang="en-US" altLang="ko-KR"/>
          </a:p>
          <a:p>
            <a:pPr lvl="2"/>
            <a:endParaRPr lang="en-US" altLang="ko-KR"/>
          </a:p>
          <a:p>
            <a:r>
              <a:rPr lang="ko-KR" altLang="en-US" err="1"/>
              <a:t>생성자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717032"/>
            <a:ext cx="6912768" cy="14013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8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237119"/>
            <a:ext cx="2953338" cy="21392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67" y="2224951"/>
            <a:ext cx="2986937" cy="21636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텍스트영역 생성 예</a:t>
            </a:r>
          </a:p>
        </p:txBody>
      </p:sp>
      <p:sp>
        <p:nvSpPr>
          <p:cNvPr id="8" name="오른쪽 중괄호 7"/>
          <p:cNvSpPr/>
          <p:nvPr/>
        </p:nvSpPr>
        <p:spPr>
          <a:xfrm>
            <a:off x="3509756" y="2585841"/>
            <a:ext cx="285752" cy="1419223"/>
          </a:xfrm>
          <a:prstGeom prst="rightBrace">
            <a:avLst>
              <a:gd name="adj1" fmla="val 5833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811994" y="3147501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C00000"/>
                </a:solidFill>
              </a:rPr>
              <a:t>7 </a:t>
            </a:r>
            <a:r>
              <a:rPr lang="ko-KR" altLang="en-US" sz="1400">
                <a:solidFill>
                  <a:srgbClr val="C00000"/>
                </a:solidFill>
              </a:rPr>
              <a:t>줄</a:t>
            </a:r>
          </a:p>
        </p:txBody>
      </p:sp>
      <p:sp>
        <p:nvSpPr>
          <p:cNvPr id="10" name="오른쪽 중괄호 9"/>
          <p:cNvSpPr/>
          <p:nvPr/>
        </p:nvSpPr>
        <p:spPr>
          <a:xfrm rot="5400000">
            <a:off x="2262196" y="3188381"/>
            <a:ext cx="285752" cy="2000264"/>
          </a:xfrm>
          <a:prstGeom prst="rightBrace">
            <a:avLst>
              <a:gd name="adj1" fmla="val 5833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039332" y="4331390"/>
            <a:ext cx="63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C00000"/>
                </a:solidFill>
              </a:rPr>
              <a:t>20 </a:t>
            </a:r>
            <a:r>
              <a:rPr lang="ko-KR" altLang="en-US" sz="1400">
                <a:solidFill>
                  <a:srgbClr val="C00000"/>
                </a:solidFill>
              </a:rPr>
              <a:t>문자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4665531"/>
            <a:ext cx="3727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err="1"/>
              <a:t>JTextArea</a:t>
            </a:r>
            <a:r>
              <a:rPr lang="en-US" altLang="ko-KR" sz="1400"/>
              <a:t> ta = new </a:t>
            </a:r>
            <a:r>
              <a:rPr lang="en-US" altLang="ko-KR" sz="1400" err="1"/>
              <a:t>JTextArea</a:t>
            </a:r>
            <a:r>
              <a:rPr lang="en-US" altLang="ko-KR" sz="1400"/>
              <a:t>("hello", 7, 20);</a:t>
            </a:r>
            <a:endParaRPr lang="ko-KR" altLang="en-US" sz="1400"/>
          </a:p>
          <a:p>
            <a:r>
              <a:rPr lang="en-US" altLang="ko-KR" sz="1400" err="1"/>
              <a:t>container.add</a:t>
            </a:r>
            <a:r>
              <a:rPr lang="en-US" altLang="ko-KR" sz="1400"/>
              <a:t>(ta);</a:t>
            </a:r>
            <a:endParaRPr lang="ko-KR" altLang="en-US" sz="1400"/>
          </a:p>
        </p:txBody>
      </p:sp>
      <p:sp>
        <p:nvSpPr>
          <p:cNvPr id="16" name="TextBox 15"/>
          <p:cNvSpPr txBox="1"/>
          <p:nvPr/>
        </p:nvSpPr>
        <p:spPr>
          <a:xfrm>
            <a:off x="4644008" y="4653136"/>
            <a:ext cx="3727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err="1"/>
              <a:t>JTextArea</a:t>
            </a:r>
            <a:r>
              <a:rPr lang="en-US" altLang="ko-KR" sz="1400"/>
              <a:t> ta = new </a:t>
            </a:r>
            <a:r>
              <a:rPr lang="en-US" altLang="ko-KR" sz="1400" err="1"/>
              <a:t>JTextArea</a:t>
            </a:r>
            <a:r>
              <a:rPr lang="en-US" altLang="ko-KR" sz="1400"/>
              <a:t>("hello", 7, 20);</a:t>
            </a:r>
            <a:endParaRPr lang="ko-KR" altLang="en-US" sz="1400"/>
          </a:p>
          <a:p>
            <a:r>
              <a:rPr lang="en-US" altLang="ko-KR" sz="1400" err="1"/>
              <a:t>container.add</a:t>
            </a:r>
            <a:r>
              <a:rPr lang="en-US" altLang="ko-KR" sz="1400"/>
              <a:t>(new </a:t>
            </a:r>
            <a:r>
              <a:rPr lang="en-US" altLang="ko-KR" sz="1400" err="1"/>
              <a:t>JScrollPane</a:t>
            </a:r>
            <a:r>
              <a:rPr lang="en-US" altLang="ko-KR" sz="1400"/>
              <a:t>(ta));</a:t>
            </a:r>
            <a:endParaRPr lang="ko-KR" altLang="en-US" sz="140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53867" y="1412776"/>
            <a:ext cx="31870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"hello"  </a:t>
            </a:r>
            <a:r>
              <a:rPr lang="ko-KR" altLang="en-US" sz="1400"/>
              <a:t>문자열의 </a:t>
            </a:r>
            <a:r>
              <a:rPr lang="ko-KR" altLang="en-US" sz="1400" err="1"/>
              <a:t>초깃값을</a:t>
            </a:r>
            <a:r>
              <a:rPr lang="ko-KR" altLang="en-US" sz="1400"/>
              <a:t> 가지고</a:t>
            </a:r>
            <a:endParaRPr lang="en-US" altLang="ko-KR" sz="1400"/>
          </a:p>
          <a:p>
            <a:r>
              <a:rPr lang="ko-KR" altLang="en-US" sz="1400"/>
              <a:t>한 줄에 </a:t>
            </a:r>
            <a:r>
              <a:rPr lang="en-US" altLang="ko-KR" sz="1400"/>
              <a:t>20</a:t>
            </a:r>
            <a:r>
              <a:rPr lang="ko-KR" altLang="en-US" sz="1400"/>
              <a:t>개의 문자가 입력가능하며</a:t>
            </a:r>
            <a:r>
              <a:rPr lang="en-US" altLang="ko-KR" sz="1400"/>
              <a:t>,</a:t>
            </a:r>
          </a:p>
          <a:p>
            <a:r>
              <a:rPr lang="en-US" altLang="ko-KR" sz="1400"/>
              <a:t>7</a:t>
            </a:r>
            <a:r>
              <a:rPr lang="ko-KR" altLang="en-US" sz="1400"/>
              <a:t>줄로 구성된 텍스트 영역 만들기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77572" y="1520498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왼쪽에 만든 텍스트영역에</a:t>
            </a:r>
            <a:endParaRPr lang="en-US" altLang="ko-KR" sz="1400"/>
          </a:p>
          <a:p>
            <a:r>
              <a:rPr lang="ko-KR" altLang="en-US" sz="1400"/>
              <a:t> </a:t>
            </a:r>
            <a:r>
              <a:rPr lang="ko-KR" altLang="en-US" sz="1400" err="1"/>
              <a:t>스크롤바</a:t>
            </a:r>
            <a:r>
              <a:rPr lang="ko-KR" altLang="en-US" sz="1400"/>
              <a:t> 붙이기</a:t>
            </a: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7719349" y="2782309"/>
            <a:ext cx="1304692" cy="817245"/>
          </a:xfrm>
          <a:prstGeom prst="wedgeRoundRectCallout">
            <a:avLst>
              <a:gd name="adj1" fmla="val -73885"/>
              <a:gd name="adj2" fmla="val 290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사용자가 텍스트영역에 텍스트를 </a:t>
            </a:r>
            <a:endParaRPr lang="en-US" altLang="ko-KR" sz="1050"/>
          </a:p>
          <a:p>
            <a:r>
              <a:rPr lang="ko-KR" altLang="en-US" sz="1050"/>
              <a:t>입력하면</a:t>
            </a:r>
            <a:r>
              <a:rPr lang="en-US" altLang="ko-KR" sz="1050"/>
              <a:t>, </a:t>
            </a:r>
          </a:p>
          <a:p>
            <a:r>
              <a:rPr lang="ko-KR" altLang="en-US" sz="1050" err="1"/>
              <a:t>스크롤바</a:t>
            </a:r>
            <a:r>
              <a:rPr lang="ko-KR" altLang="en-US" sz="1050"/>
              <a:t> 나타남</a:t>
            </a:r>
          </a:p>
        </p:txBody>
      </p:sp>
    </p:spTree>
    <p:extLst>
      <p:ext uri="{BB962C8B-B14F-4D97-AF65-F5344CB8AC3E}">
        <p14:creationId xmlns:p14="http://schemas.microsoft.com/office/powerpoint/2010/main" val="17584350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JList&lt;E&gt;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/>
              <a:t>JList&lt;E&gt;</a:t>
            </a:r>
          </a:p>
          <a:p>
            <a:pPr lvl="1"/>
            <a:r>
              <a:rPr lang="ko-KR" altLang="en-US" sz="1800"/>
              <a:t>하나 이상의 아이템을 보여주고 아이템을 선택하도록 하는 리스트</a:t>
            </a:r>
            <a:endParaRPr lang="en-US" altLang="ko-KR" sz="1800"/>
          </a:p>
          <a:p>
            <a:pPr lvl="1"/>
            <a:r>
              <a:rPr lang="en-US" altLang="ko-KR" sz="1800"/>
              <a:t>Java 7</a:t>
            </a:r>
            <a:r>
              <a:rPr lang="ko-KR" altLang="en-US" sz="1800" err="1"/>
              <a:t>부터</a:t>
            </a:r>
            <a:r>
              <a:rPr lang="ko-KR" altLang="en-US" sz="1800"/>
              <a:t> 제네릭 리스트로 바뀜</a:t>
            </a:r>
            <a:endParaRPr lang="en-US" altLang="ko-KR" sz="1800"/>
          </a:p>
          <a:p>
            <a:pPr lvl="2"/>
            <a:r>
              <a:rPr lang="en-US" altLang="ko-KR" sz="1600"/>
              <a:t>&lt;E&gt;</a:t>
            </a:r>
            <a:r>
              <a:rPr lang="ko-KR" altLang="en-US" sz="1600"/>
              <a:t>에 지정된 타입의 객체만 저장하는 리스트</a:t>
            </a:r>
            <a:endParaRPr lang="en-US" altLang="ko-KR" sz="1600"/>
          </a:p>
          <a:p>
            <a:pPr lvl="1"/>
            <a:r>
              <a:rPr lang="en-US" altLang="ko-KR" sz="1800"/>
              <a:t>JScrollPane</a:t>
            </a:r>
            <a:r>
              <a:rPr lang="ko-KR" altLang="en-US" sz="1800"/>
              <a:t>에 </a:t>
            </a:r>
            <a:r>
              <a:rPr lang="en-US" altLang="ko-KR" sz="1800"/>
              <a:t>JList&lt;E&gt;</a:t>
            </a:r>
            <a:r>
              <a:rPr lang="ko-KR" altLang="en-US" sz="1800" err="1"/>
              <a:t>를</a:t>
            </a:r>
            <a:r>
              <a:rPr lang="ko-KR" altLang="en-US" sz="1800"/>
              <a:t> 삽입하여 스크롤 가능</a:t>
            </a:r>
            <a:endParaRPr lang="en-US" altLang="ko-KR" sz="1800"/>
          </a:p>
          <a:p>
            <a:r>
              <a:rPr lang="ko-KR" altLang="en-US" sz="2000"/>
              <a:t>리스트 생성</a:t>
            </a:r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pPr lvl="1"/>
            <a:r>
              <a:rPr lang="ko-KR" altLang="en-US" sz="1600"/>
              <a:t>예</a:t>
            </a:r>
            <a:r>
              <a:rPr lang="en-US" altLang="ko-KR" sz="1600"/>
              <a:t>) 9</a:t>
            </a:r>
            <a:r>
              <a:rPr lang="ko-KR" altLang="en-US" sz="1600"/>
              <a:t>개의 과일 이름 문자열이 든 리스트 만들기</a:t>
            </a:r>
            <a:endParaRPr lang="en-US" altLang="ko-KR" sz="1600"/>
          </a:p>
          <a:p>
            <a:pPr lvl="2"/>
            <a:endParaRPr lang="ko-KR" altLang="en-US" sz="1600"/>
          </a:p>
          <a:p>
            <a:pPr lvl="1"/>
            <a:endParaRPr lang="ko-KR" altLang="en-US" sz="18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29443" y="5085184"/>
            <a:ext cx="497639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/>
              <a:t>String [] fruits= {"apple", "banana", "kiwi", "mango", "pear", </a:t>
            </a:r>
          </a:p>
          <a:p>
            <a:pPr defTabSz="180000"/>
            <a:r>
              <a:rPr lang="en-US" altLang="ko-KR" sz="1400"/>
              <a:t>						"peach", "berry", "strawberry", "blackberry"};</a:t>
            </a:r>
          </a:p>
          <a:p>
            <a:pPr defTabSz="180000"/>
            <a:r>
              <a:rPr lang="en-US" altLang="ko-KR" sz="1400" b="1"/>
              <a:t>JList&lt;String&gt; </a:t>
            </a:r>
            <a:r>
              <a:rPr lang="en-US" altLang="ko-KR" sz="1400"/>
              <a:t>strList = </a:t>
            </a:r>
            <a:r>
              <a:rPr lang="en-US" altLang="ko-KR" sz="1400" b="1"/>
              <a:t>new JList&lt;String&gt;(fruits);</a:t>
            </a:r>
            <a:endParaRPr lang="ko-KR" altLang="en-US" sz="1400" b="1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63" y="3501008"/>
            <a:ext cx="5466153" cy="87053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6372200" y="6224006"/>
            <a:ext cx="26278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err="1">
                <a:latin typeface="+mn-ea"/>
              </a:rPr>
              <a:t>JList</a:t>
            </a:r>
            <a:r>
              <a:rPr lang="en-US" altLang="ko-KR" sz="1400">
                <a:latin typeface="+mn-ea"/>
              </a:rPr>
              <a:t>&lt;String&gt;</a:t>
            </a:r>
            <a:r>
              <a:rPr lang="ko-KR" altLang="en-US" sz="1400">
                <a:latin typeface="+mn-ea"/>
              </a:rPr>
              <a:t>의 문자열 리스트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452" y="3921617"/>
            <a:ext cx="1687330" cy="230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28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/>
              <a:t>하나 이상 컴포넌트 넣는 방법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779912" y="2002003"/>
            <a:ext cx="5019582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/>
              <a:t>import </a:t>
            </a:r>
            <a:r>
              <a:rPr lang="en-US" altLang="ko-KR" sz="1400" b="1" dirty="0" err="1"/>
              <a:t>java.awt</a:t>
            </a:r>
            <a:r>
              <a:rPr lang="en-US" altLang="ko-KR" sz="1400" b="1" dirty="0"/>
              <a:t>.*;</a:t>
            </a:r>
          </a:p>
          <a:p>
            <a:r>
              <a:rPr lang="en-US" altLang="ko-KR" sz="1400" b="1" dirty="0"/>
              <a:t>import </a:t>
            </a:r>
            <a:r>
              <a:rPr lang="en-US" altLang="ko-KR" sz="1400" b="1" dirty="0" err="1"/>
              <a:t>javax.swing</a:t>
            </a:r>
            <a:r>
              <a:rPr lang="en-US" altLang="ko-KR" sz="1400" b="1" dirty="0"/>
              <a:t>.*;</a:t>
            </a:r>
          </a:p>
          <a:p>
            <a:r>
              <a:rPr lang="en-US" altLang="ko-KR" sz="1400" b="1" dirty="0"/>
              <a:t>public class </a:t>
            </a:r>
            <a:r>
              <a:rPr lang="en-US" altLang="ko-KR" sz="1400" b="1" dirty="0" err="1"/>
              <a:t>PanelEx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JFrame</a:t>
            </a:r>
            <a:r>
              <a:rPr lang="en-US" altLang="ko-KR" sz="1400" b="1" dirty="0"/>
              <a:t> </a:t>
            </a:r>
            <a:r>
              <a:rPr lang="en-US" altLang="ko-KR" sz="1400" b="1" u="sng" dirty="0"/>
              <a:t>{</a:t>
            </a:r>
          </a:p>
          <a:p>
            <a:r>
              <a:rPr lang="en-US" altLang="ko-KR" sz="1400" b="1" dirty="0"/>
              <a:t>   public </a:t>
            </a:r>
            <a:r>
              <a:rPr lang="en-US" altLang="ko-KR" sz="1400" b="1" dirty="0" err="1"/>
              <a:t>PanelEx</a:t>
            </a:r>
            <a:r>
              <a:rPr lang="en-US" altLang="ko-KR" sz="1400" b="1" dirty="0"/>
              <a:t>() {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setTitle</a:t>
            </a:r>
            <a:r>
              <a:rPr lang="en-US" altLang="ko-KR" sz="1400" dirty="0"/>
              <a:t>("Panel Example");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setDefaultCloseOperation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JFrame.</a:t>
            </a:r>
            <a:r>
              <a:rPr lang="en-US" altLang="ko-KR" sz="1400" b="1" i="1" dirty="0" err="1"/>
              <a:t>EXIT_ON_CLOSE</a:t>
            </a:r>
            <a:r>
              <a:rPr lang="en-US" altLang="ko-KR" sz="1400" b="1" i="1" dirty="0"/>
              <a:t>);</a:t>
            </a:r>
          </a:p>
          <a:p>
            <a:r>
              <a:rPr lang="en-US" altLang="ko-KR" sz="1400" dirty="0"/>
              <a:t>        Container c = </a:t>
            </a:r>
            <a:r>
              <a:rPr lang="en-US" altLang="ko-KR" sz="1400" dirty="0" err="1"/>
              <a:t>getContentPane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c.setLayout</a:t>
            </a:r>
            <a:r>
              <a:rPr lang="en-US" altLang="ko-KR" sz="1400" dirty="0"/>
              <a:t>(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BorderLayout</a:t>
            </a:r>
            <a:r>
              <a:rPr lang="en-US" altLang="ko-KR" sz="1400" b="1" dirty="0"/>
              <a:t>());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>
                <a:solidFill>
                  <a:srgbClr val="FF0000"/>
                </a:solidFill>
              </a:rPr>
              <a:t>JPanel</a:t>
            </a:r>
            <a:r>
              <a:rPr lang="en-US" altLang="ko-KR" sz="1400" dirty="0">
                <a:solidFill>
                  <a:srgbClr val="FF0000"/>
                </a:solidFill>
              </a:rPr>
              <a:t> p = </a:t>
            </a:r>
            <a:r>
              <a:rPr lang="en-US" altLang="ko-KR" sz="1400" b="1" dirty="0">
                <a:solidFill>
                  <a:srgbClr val="FF0000"/>
                </a:solidFill>
              </a:rPr>
              <a:t>new </a:t>
            </a:r>
            <a:r>
              <a:rPr lang="en-US" altLang="ko-KR" sz="1400" b="1" dirty="0" err="1">
                <a:solidFill>
                  <a:srgbClr val="FF0000"/>
                </a:solidFill>
              </a:rPr>
              <a:t>JPanel</a:t>
            </a:r>
            <a:r>
              <a:rPr lang="en-US" altLang="ko-KR" sz="1400" b="1" dirty="0">
                <a:solidFill>
                  <a:srgbClr val="FF0000"/>
                </a:solidFill>
              </a:rPr>
              <a:t>();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JLabel</a:t>
            </a:r>
            <a:r>
              <a:rPr lang="en-US" altLang="ko-KR" sz="1400" dirty="0"/>
              <a:t> l1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JLabel</a:t>
            </a:r>
            <a:r>
              <a:rPr lang="en-US" altLang="ko-KR" sz="1400" b="1" dirty="0"/>
              <a:t>("Test");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JLabel</a:t>
            </a:r>
            <a:r>
              <a:rPr lang="en-US" altLang="ko-KR" sz="1400" dirty="0"/>
              <a:t> l2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JLabel</a:t>
            </a:r>
            <a:r>
              <a:rPr lang="en-US" altLang="ko-KR" sz="1400" b="1" dirty="0"/>
              <a:t>("Test1");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p.setLayout</a:t>
            </a:r>
            <a:r>
              <a:rPr lang="en-US" altLang="ko-KR" sz="1400" dirty="0"/>
              <a:t>(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GridLayout</a:t>
            </a:r>
            <a:r>
              <a:rPr lang="en-US" altLang="ko-KR" sz="1400" b="1" dirty="0"/>
              <a:t>(1, 2, 5, 5));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>
                <a:solidFill>
                  <a:srgbClr val="FF0000"/>
                </a:solidFill>
              </a:rPr>
              <a:t>p.add</a:t>
            </a:r>
            <a:r>
              <a:rPr lang="en-US" altLang="ko-KR" sz="1400" dirty="0">
                <a:solidFill>
                  <a:srgbClr val="FF0000"/>
                </a:solidFill>
              </a:rPr>
              <a:t>(l1);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en-US" altLang="ko-KR" sz="1400" dirty="0" err="1">
                <a:solidFill>
                  <a:srgbClr val="FF0000"/>
                </a:solidFill>
              </a:rPr>
              <a:t>p.add</a:t>
            </a:r>
            <a:r>
              <a:rPr lang="en-US" altLang="ko-KR" sz="1400" dirty="0">
                <a:solidFill>
                  <a:srgbClr val="FF0000"/>
                </a:solidFill>
              </a:rPr>
              <a:t>(l2);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>
                <a:solidFill>
                  <a:srgbClr val="FF0000"/>
                </a:solidFill>
              </a:rPr>
              <a:t>c.add</a:t>
            </a:r>
            <a:r>
              <a:rPr lang="en-US" altLang="ko-KR" sz="1400" dirty="0">
                <a:solidFill>
                  <a:srgbClr val="FF0000"/>
                </a:solidFill>
              </a:rPr>
              <a:t>(p, </a:t>
            </a:r>
            <a:r>
              <a:rPr lang="en-US" altLang="ko-KR" sz="1400" dirty="0" err="1">
                <a:solidFill>
                  <a:srgbClr val="FF0000"/>
                </a:solidFill>
              </a:rPr>
              <a:t>BorderLayout.</a:t>
            </a:r>
            <a:r>
              <a:rPr lang="en-US" altLang="ko-KR" sz="1400" b="1" i="1" dirty="0" err="1">
                <a:solidFill>
                  <a:srgbClr val="FF0000"/>
                </a:solidFill>
              </a:rPr>
              <a:t>SOUTH</a:t>
            </a:r>
            <a:r>
              <a:rPr lang="en-US" altLang="ko-KR" sz="1400" b="1" i="1" dirty="0">
                <a:solidFill>
                  <a:srgbClr val="FF0000"/>
                </a:solidFill>
              </a:rPr>
              <a:t>);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setSize</a:t>
            </a:r>
            <a:r>
              <a:rPr lang="en-US" altLang="ko-KR" sz="1400" dirty="0"/>
              <a:t>(300, 300);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dirty="0" err="1"/>
              <a:t>setVisible</a:t>
            </a:r>
            <a:r>
              <a:rPr lang="en-US" altLang="ko-KR" sz="1400" dirty="0"/>
              <a:t>(</a:t>
            </a:r>
            <a:r>
              <a:rPr lang="en-US" altLang="ko-KR" sz="1400" b="1" dirty="0"/>
              <a:t>true);</a:t>
            </a:r>
          </a:p>
          <a:p>
            <a:r>
              <a:rPr lang="en-US" altLang="ko-KR" sz="1400" dirty="0"/>
              <a:t>   }</a:t>
            </a:r>
          </a:p>
          <a:p>
            <a:r>
              <a:rPr lang="en-US" altLang="ko-KR" sz="1400" b="1" dirty="0"/>
              <a:t>   public static void main(String[] </a:t>
            </a:r>
            <a:r>
              <a:rPr lang="en-US" altLang="ko-KR" sz="1400" b="1" dirty="0" err="1"/>
              <a:t>args</a:t>
            </a:r>
            <a:r>
              <a:rPr lang="en-US" altLang="ko-KR" sz="1400" b="1" dirty="0"/>
              <a:t>) {</a:t>
            </a:r>
          </a:p>
          <a:p>
            <a:r>
              <a:rPr lang="en-US" altLang="ko-KR" sz="1400" b="1" dirty="0"/>
              <a:t>         new </a:t>
            </a:r>
            <a:r>
              <a:rPr lang="en-US" altLang="ko-KR" sz="1400" b="1" dirty="0" err="1"/>
              <a:t>PanelEx</a:t>
            </a:r>
            <a:r>
              <a:rPr lang="en-US" altLang="ko-KR" sz="1400" b="1" dirty="0"/>
              <a:t>();</a:t>
            </a:r>
          </a:p>
          <a:p>
            <a:r>
              <a:rPr lang="en-US" altLang="ko-KR" sz="1400" dirty="0"/>
              <a:t>   }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07785" y="1340768"/>
            <a:ext cx="7899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지금까지는 작업 영역에 각각 하나의 컴포넌트를 넣었음</a:t>
            </a:r>
            <a:r>
              <a:rPr lang="en-US" altLang="ko-KR" sz="1400" dirty="0">
                <a:latin typeface="+mn-ea"/>
              </a:rPr>
              <a:t>.</a:t>
            </a:r>
          </a:p>
          <a:p>
            <a:r>
              <a:rPr lang="ko-KR" altLang="en-US" sz="1400" dirty="0">
                <a:latin typeface="+mn-ea"/>
              </a:rPr>
              <a:t>분할된 작업 영역에 하나 이상의 컴포넌트를 넣는 방법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7BA35E-5FEE-477E-BF43-B8983AE44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18683"/>
            <a:ext cx="2804403" cy="28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31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4" name="그림 3" descr="JProgress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764704"/>
            <a:ext cx="2914650" cy="190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5332" y="957928"/>
            <a:ext cx="1203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err="1">
                <a:solidFill>
                  <a:schemeClr val="accent2">
                    <a:lumMod val="75000"/>
                  </a:schemeClr>
                </a:solidFill>
              </a:rPr>
              <a:t>JProgressBar</a:t>
            </a:r>
            <a:endParaRPr lang="ko-KR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ToolTi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3928" y="692696"/>
            <a:ext cx="1438275" cy="72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9952" y="1340768"/>
            <a:ext cx="833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err="1">
                <a:solidFill>
                  <a:schemeClr val="accent2">
                    <a:lumMod val="75000"/>
                  </a:schemeClr>
                </a:solidFill>
              </a:rPr>
              <a:t>JToolTip</a:t>
            </a:r>
            <a:endParaRPr lang="ko-KR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Scroll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6176" y="692696"/>
            <a:ext cx="2419350" cy="2095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04248" y="2780928"/>
            <a:ext cx="1079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err="1">
                <a:solidFill>
                  <a:schemeClr val="accent2">
                    <a:lumMod val="75000"/>
                  </a:schemeClr>
                </a:solidFill>
              </a:rPr>
              <a:t>JScrollPane</a:t>
            </a:r>
            <a:endParaRPr lang="ko-KR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67944" y="5889501"/>
            <a:ext cx="782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err="1">
                <a:solidFill>
                  <a:schemeClr val="accent2">
                    <a:lumMod val="75000"/>
                  </a:schemeClr>
                </a:solidFill>
              </a:rPr>
              <a:t>JApplet</a:t>
            </a:r>
            <a:endParaRPr lang="ko-KR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32240" y="5889501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err="1">
                <a:solidFill>
                  <a:schemeClr val="accent2">
                    <a:lumMod val="75000"/>
                  </a:schemeClr>
                </a:solidFill>
              </a:rPr>
              <a:t>JFrame</a:t>
            </a:r>
            <a:endParaRPr lang="ko-KR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9632" y="5889501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err="1">
                <a:solidFill>
                  <a:schemeClr val="accent2">
                    <a:lumMod val="75000"/>
                  </a:schemeClr>
                </a:solidFill>
              </a:rPr>
              <a:t>JDialog</a:t>
            </a:r>
            <a:endParaRPr lang="ko-KR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" name="그림 15" descr="JMenu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8" y="1700808"/>
            <a:ext cx="2333625" cy="13049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31640" y="3068960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err="1">
                <a:solidFill>
                  <a:schemeClr val="accent2">
                    <a:lumMod val="75000"/>
                  </a:schemeClr>
                </a:solidFill>
              </a:rPr>
              <a:t>JMenu</a:t>
            </a:r>
            <a:endParaRPr lang="ko-KR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513237"/>
            <a:ext cx="2376264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463" y="3212976"/>
            <a:ext cx="23241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84501"/>
            <a:ext cx="238125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7013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4" name="그림 3" descr="JTab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260648"/>
            <a:ext cx="6372225" cy="2066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5130" y="2395808"/>
            <a:ext cx="665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>
                <a:solidFill>
                  <a:schemeClr val="accent2">
                    <a:lumMod val="75000"/>
                  </a:schemeClr>
                </a:solidFill>
              </a:rPr>
              <a:t>JTable</a:t>
            </a:r>
            <a:endParaRPr lang="ko-KR" altLang="en-US" sz="1400" i="1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Tre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9504" y="3234462"/>
            <a:ext cx="2800350" cy="2676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0871" y="5910987"/>
            <a:ext cx="582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err="1">
                <a:solidFill>
                  <a:schemeClr val="accent2">
                    <a:lumMod val="75000"/>
                  </a:schemeClr>
                </a:solidFill>
              </a:rPr>
              <a:t>JTree</a:t>
            </a:r>
            <a:endParaRPr lang="ko-KR" altLang="en-US" sz="1400" i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57936" y="6042774"/>
            <a:ext cx="2318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err="1">
                <a:solidFill>
                  <a:schemeClr val="accent2">
                    <a:lumMod val="75000"/>
                  </a:schemeClr>
                </a:solidFill>
              </a:rPr>
              <a:t>JEditorPane</a:t>
            </a:r>
            <a:r>
              <a:rPr lang="en-US" altLang="ko-KR" sz="1400" i="1">
                <a:solidFill>
                  <a:schemeClr val="accent2">
                    <a:lumMod val="75000"/>
                  </a:schemeClr>
                </a:solidFill>
              </a:rPr>
              <a:t> and </a:t>
            </a:r>
            <a:r>
              <a:rPr lang="en-US" altLang="ko-KR" sz="1400" i="1" err="1">
                <a:solidFill>
                  <a:schemeClr val="accent2">
                    <a:lumMod val="75000"/>
                  </a:schemeClr>
                </a:solidFill>
              </a:rPr>
              <a:t>JTextPane</a:t>
            </a:r>
            <a:endParaRPr lang="ko-KR" altLang="en-US" sz="1400" i="1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그림 8" descr="JEditorPane JText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5928" y="2730406"/>
            <a:ext cx="2438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15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4" name="그림 3" descr="JToo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3733800" cy="361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4578" y="1849384"/>
            <a:ext cx="845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err="1">
                <a:solidFill>
                  <a:schemeClr val="accent2">
                    <a:lumMod val="75000"/>
                  </a:schemeClr>
                </a:solidFill>
              </a:rPr>
              <a:t>JToolBar</a:t>
            </a:r>
            <a:endParaRPr lang="ko-KR" altLang="en-US" sz="1400" i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4782" y="4376717"/>
            <a:ext cx="12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err="1">
                <a:solidFill>
                  <a:schemeClr val="accent2">
                    <a:lumMod val="75000"/>
                  </a:schemeClr>
                </a:solidFill>
              </a:rPr>
              <a:t>JTabbedPane</a:t>
            </a:r>
            <a:endParaRPr lang="ko-KR" altLang="en-US" sz="1400" i="1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SplitPan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9952" y="1340768"/>
            <a:ext cx="4781550" cy="25812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0152" y="3995159"/>
            <a:ext cx="99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err="1">
                <a:solidFill>
                  <a:schemeClr val="accent2">
                    <a:lumMod val="75000"/>
                  </a:schemeClr>
                </a:solidFill>
              </a:rPr>
              <a:t>JSplitPane</a:t>
            </a:r>
            <a:endParaRPr lang="ko-KR" altLang="en-US" sz="1400" i="1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90" y="2601780"/>
            <a:ext cx="260985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4849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스윙 </a:t>
            </a:r>
            <a:r>
              <a:rPr lang="en-US" altLang="ko-KR"/>
              <a:t>GUI </a:t>
            </a:r>
            <a:r>
              <a:rPr lang="ko-KR" altLang="en-US"/>
              <a:t>프로그램 샘플</a:t>
            </a:r>
          </a:p>
        </p:txBody>
      </p:sp>
      <p:sp>
        <p:nvSpPr>
          <p:cNvPr id="24" name="내용 개체 틀 2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/>
              <a:t>스윙 응용프로그램은 스윙 컴포넌트를 이용하여 </a:t>
            </a:r>
            <a:r>
              <a:rPr lang="ko-KR" altLang="en-US" sz="1800" err="1"/>
              <a:t>레고</a:t>
            </a:r>
            <a:r>
              <a:rPr lang="ko-KR" altLang="en-US" sz="1800"/>
              <a:t> 블록을 조립하듯이 작성</a:t>
            </a:r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060848"/>
            <a:ext cx="6579271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23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직사각형 204"/>
          <p:cNvSpPr/>
          <p:nvPr/>
        </p:nvSpPr>
        <p:spPr>
          <a:xfrm>
            <a:off x="178184" y="3121018"/>
            <a:ext cx="8858312" cy="3286148"/>
          </a:xfrm>
          <a:prstGeom prst="rect">
            <a:avLst/>
          </a:prstGeom>
          <a:solidFill>
            <a:srgbClr val="FDF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35374" y="977878"/>
            <a:ext cx="8286808" cy="2071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295533" cy="679450"/>
          </a:xfrm>
        </p:spPr>
        <p:txBody>
          <a:bodyPr>
            <a:normAutofit/>
          </a:bodyPr>
          <a:lstStyle/>
          <a:p>
            <a:r>
              <a:rPr lang="en-US" altLang="ko-KR" sz="2400"/>
              <a:t>GUI </a:t>
            </a:r>
            <a:r>
              <a:rPr lang="ko-KR" altLang="en-US" sz="2400"/>
              <a:t>패키지 계층 구조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678646" y="620688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Object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5015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Dimension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2172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Color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64134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FontMetrics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112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Font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3616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Graphics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7858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Arial Narrow" pitchFamily="34" charset="0"/>
              </a:rPr>
              <a:t>Component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35836" y="176369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Arial Narrow" pitchFamily="34" charset="0"/>
              </a:rPr>
              <a:t>Container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21720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Panel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36166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Window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3583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JComponent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36166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Frame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679174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Dialog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21720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Applet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3616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JFrame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679174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JDialog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21720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JApplet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grpSp>
        <p:nvGrpSpPr>
          <p:cNvPr id="248" name="그룹 247"/>
          <p:cNvGrpSpPr/>
          <p:nvPr/>
        </p:nvGrpSpPr>
        <p:grpSpPr>
          <a:xfrm>
            <a:off x="821126" y="1763696"/>
            <a:ext cx="2714644" cy="1071570"/>
            <a:chOff x="785786" y="2071678"/>
            <a:chExt cx="2714644" cy="1071570"/>
          </a:xfrm>
        </p:grpSpPr>
        <p:sp>
          <p:nvSpPr>
            <p:cNvPr id="30" name="직사각형 29"/>
            <p:cNvSpPr/>
            <p:nvPr/>
          </p:nvSpPr>
          <p:spPr>
            <a:xfrm>
              <a:off x="785786" y="2071678"/>
              <a:ext cx="2714644" cy="107157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Narrow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24999" y="2135597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Button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24999" y="281237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Checkbox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6730" y="2135597"/>
              <a:ext cx="1044094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TextComponent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690667" y="2135597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Label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690667" y="281237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Choice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386730" y="247398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Scrollbar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24999" y="2473988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List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90667" y="247398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Canvas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37" name="Shape 36"/>
          <p:cNvCxnSpPr>
            <a:stCxn id="8" idx="0"/>
            <a:endCxn id="4" idx="2"/>
          </p:cNvCxnSpPr>
          <p:nvPr/>
        </p:nvCxnSpPr>
        <p:spPr>
          <a:xfrm rot="5400000" flipH="1" flipV="1">
            <a:off x="253563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7" idx="0"/>
            <a:endCxn id="4" idx="2"/>
          </p:cNvCxnSpPr>
          <p:nvPr/>
        </p:nvCxnSpPr>
        <p:spPr>
          <a:xfrm rot="5400000" flipH="1" flipV="1">
            <a:off x="3107142" y="192060"/>
            <a:ext cx="285752" cy="171451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hape 41"/>
          <p:cNvCxnSpPr>
            <a:stCxn id="11" idx="0"/>
            <a:endCxn id="4" idx="2"/>
          </p:cNvCxnSpPr>
          <p:nvPr/>
        </p:nvCxnSpPr>
        <p:spPr>
          <a:xfrm rot="5400000" flipH="1" flipV="1">
            <a:off x="3714365" y="799283"/>
            <a:ext cx="285752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5" idx="0"/>
            <a:endCxn id="4" idx="2"/>
          </p:cNvCxnSpPr>
          <p:nvPr/>
        </p:nvCxnSpPr>
        <p:spPr>
          <a:xfrm rot="16200000" flipV="1">
            <a:off x="4250150" y="763564"/>
            <a:ext cx="285752" cy="57150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6" idx="0"/>
            <a:endCxn id="4" idx="2"/>
          </p:cNvCxnSpPr>
          <p:nvPr/>
        </p:nvCxnSpPr>
        <p:spPr>
          <a:xfrm rot="16200000" flipV="1">
            <a:off x="4785935" y="227779"/>
            <a:ext cx="285752" cy="164307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0"/>
            <a:endCxn id="4" idx="2"/>
          </p:cNvCxnSpPr>
          <p:nvPr/>
        </p:nvCxnSpPr>
        <p:spPr>
          <a:xfrm rot="16200000" flipV="1">
            <a:off x="539315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endCxn id="11" idx="2"/>
          </p:cNvCxnSpPr>
          <p:nvPr/>
        </p:nvCxnSpPr>
        <p:spPr>
          <a:xfrm rot="5400000" flipH="1" flipV="1">
            <a:off x="2749952" y="906440"/>
            <a:ext cx="285752" cy="14287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2" idx="0"/>
            <a:endCxn id="11" idx="2"/>
          </p:cNvCxnSpPr>
          <p:nvPr/>
        </p:nvCxnSpPr>
        <p:spPr>
          <a:xfrm rot="16200000" flipV="1">
            <a:off x="3892960" y="1192192"/>
            <a:ext cx="285752" cy="85725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5" idx="0"/>
            <a:endCxn id="12" idx="2"/>
          </p:cNvCxnSpPr>
          <p:nvPr/>
        </p:nvCxnSpPr>
        <p:spPr>
          <a:xfrm rot="5400000" flipH="1" flipV="1">
            <a:off x="3892960" y="2620952"/>
            <a:ext cx="114300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13" idx="0"/>
            <a:endCxn id="12" idx="2"/>
          </p:cNvCxnSpPr>
          <p:nvPr/>
        </p:nvCxnSpPr>
        <p:spPr>
          <a:xfrm rot="16200000" flipV="1">
            <a:off x="5000249" y="1513663"/>
            <a:ext cx="214314" cy="128588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14" idx="0"/>
            <a:endCxn id="12" idx="2"/>
          </p:cNvCxnSpPr>
          <p:nvPr/>
        </p:nvCxnSpPr>
        <p:spPr>
          <a:xfrm rot="16200000" flipV="1">
            <a:off x="5607472" y="906440"/>
            <a:ext cx="214314" cy="250033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18" idx="0"/>
            <a:endCxn id="13" idx="2"/>
          </p:cNvCxnSpPr>
          <p:nvPr/>
        </p:nvCxnSpPr>
        <p:spPr>
          <a:xfrm rot="5400000" flipH="1" flipV="1">
            <a:off x="5678910" y="2620952"/>
            <a:ext cx="14287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21" idx="0"/>
            <a:endCxn id="18" idx="2"/>
          </p:cNvCxnSpPr>
          <p:nvPr/>
        </p:nvCxnSpPr>
        <p:spPr>
          <a:xfrm rot="5400000" flipH="1" flipV="1">
            <a:off x="5643191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9" idx="0"/>
            <a:endCxn id="16" idx="2"/>
          </p:cNvCxnSpPr>
          <p:nvPr/>
        </p:nvCxnSpPr>
        <p:spPr>
          <a:xfrm rot="5400000" flipH="1" flipV="1">
            <a:off x="6857637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20" idx="0"/>
            <a:endCxn id="17" idx="2"/>
          </p:cNvCxnSpPr>
          <p:nvPr/>
        </p:nvCxnSpPr>
        <p:spPr>
          <a:xfrm rot="5400000" flipH="1" flipV="1">
            <a:off x="8000645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17" idx="0"/>
            <a:endCxn id="14" idx="2"/>
          </p:cNvCxnSpPr>
          <p:nvPr/>
        </p:nvCxnSpPr>
        <p:spPr>
          <a:xfrm rot="16200000" flipV="1">
            <a:off x="7464860" y="2049448"/>
            <a:ext cx="142876" cy="114300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6" idx="0"/>
            <a:endCxn id="14" idx="2"/>
          </p:cNvCxnSpPr>
          <p:nvPr/>
        </p:nvCxnSpPr>
        <p:spPr>
          <a:xfrm rot="5400000" flipH="1" flipV="1">
            <a:off x="6893356" y="2620952"/>
            <a:ext cx="14287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4821654" y="3763960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JTextComponent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036232" y="376396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AbstractButton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107274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JEditorPane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035968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JTextField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964662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JTextArea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107538" y="4835530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964794" y="483553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93488" y="4835530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JToggleButton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964530" y="483553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JPasswordField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94" name="꺾인 연결선 93"/>
          <p:cNvCxnSpPr>
            <a:stCxn id="81" idx="0"/>
            <a:endCxn id="77" idx="2"/>
          </p:cNvCxnSpPr>
          <p:nvPr/>
        </p:nvCxnSpPr>
        <p:spPr>
          <a:xfrm rot="5400000" flipH="1" flipV="1">
            <a:off x="4839513" y="3746101"/>
            <a:ext cx="285752" cy="8929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83" idx="0"/>
            <a:endCxn id="77" idx="2"/>
          </p:cNvCxnSpPr>
          <p:nvPr/>
        </p:nvCxnSpPr>
        <p:spPr>
          <a:xfrm rot="16200000" flipV="1">
            <a:off x="5768208" y="3710381"/>
            <a:ext cx="285752" cy="9644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91" idx="0"/>
            <a:endCxn id="82" idx="2"/>
          </p:cNvCxnSpPr>
          <p:nvPr/>
        </p:nvCxnSpPr>
        <p:spPr>
          <a:xfrm rot="5400000" flipH="1" flipV="1">
            <a:off x="5357439" y="4728373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84" idx="0"/>
            <a:endCxn id="80" idx="2"/>
          </p:cNvCxnSpPr>
          <p:nvPr/>
        </p:nvCxnSpPr>
        <p:spPr>
          <a:xfrm rot="5400000" flipH="1" flipV="1">
            <a:off x="6625463" y="3924696"/>
            <a:ext cx="785818" cy="1035851"/>
          </a:xfrm>
          <a:prstGeom prst="bentConnector3">
            <a:avLst>
              <a:gd name="adj1" fmla="val 1547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85" idx="0"/>
            <a:endCxn id="80" idx="2"/>
          </p:cNvCxnSpPr>
          <p:nvPr/>
        </p:nvCxnSpPr>
        <p:spPr>
          <a:xfrm rot="5400000" flipH="1" flipV="1">
            <a:off x="7071951" y="4371183"/>
            <a:ext cx="785818" cy="142876"/>
          </a:xfrm>
          <a:prstGeom prst="bentConnector3">
            <a:avLst>
              <a:gd name="adj1" fmla="val 1675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86" idx="0"/>
            <a:endCxn id="80" idx="2"/>
          </p:cNvCxnSpPr>
          <p:nvPr/>
        </p:nvCxnSpPr>
        <p:spPr>
          <a:xfrm rot="16200000" flipV="1">
            <a:off x="7554158" y="4031852"/>
            <a:ext cx="785818" cy="821537"/>
          </a:xfrm>
          <a:prstGeom prst="bentConnector3">
            <a:avLst>
              <a:gd name="adj1" fmla="val 1547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82" idx="0"/>
            <a:endCxn id="77" idx="2"/>
          </p:cNvCxnSpPr>
          <p:nvPr/>
        </p:nvCxnSpPr>
        <p:spPr>
          <a:xfrm flipH="1" flipV="1">
            <a:off x="5428877" y="4049712"/>
            <a:ext cx="35719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5393158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JMenu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5678910" y="5621348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JCheckBoxMenuItem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6393290" y="5978538"/>
            <a:ext cx="135732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JRadioButtonMenuItem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52" name="꺾인 연결선 151"/>
          <p:cNvCxnSpPr>
            <a:stCxn id="148" idx="0"/>
            <a:endCxn id="84" idx="2"/>
          </p:cNvCxnSpPr>
          <p:nvPr/>
        </p:nvCxnSpPr>
        <p:spPr>
          <a:xfrm rot="5400000" flipH="1" flipV="1">
            <a:off x="6071819" y="4835530"/>
            <a:ext cx="142876" cy="7143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7464860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JCheckBox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7893488" y="5621348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JRadioButton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62" name="꺾인 연결선 161"/>
          <p:cNvCxnSpPr>
            <a:stCxn id="159" idx="0"/>
            <a:endCxn id="86" idx="2"/>
          </p:cNvCxnSpPr>
          <p:nvPr/>
        </p:nvCxnSpPr>
        <p:spPr>
          <a:xfrm rot="5400000" flipH="1" flipV="1">
            <a:off x="8036364" y="4942687"/>
            <a:ext cx="142876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 163"/>
          <p:cNvCxnSpPr>
            <a:stCxn id="160" idx="0"/>
            <a:endCxn id="86" idx="2"/>
          </p:cNvCxnSpPr>
          <p:nvPr/>
        </p:nvCxnSpPr>
        <p:spPr>
          <a:xfrm rot="5400000" flipH="1" flipV="1">
            <a:off x="8107802" y="5371315"/>
            <a:ext cx="50006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/>
          <p:cNvGrpSpPr/>
          <p:nvPr/>
        </p:nvGrpSpPr>
        <p:grpSpPr>
          <a:xfrm>
            <a:off x="321060" y="3692522"/>
            <a:ext cx="3714776" cy="2714644"/>
            <a:chOff x="285720" y="4000504"/>
            <a:chExt cx="3714776" cy="2714644"/>
          </a:xfrm>
        </p:grpSpPr>
        <p:sp>
          <p:nvSpPr>
            <p:cNvPr id="189" name="직사각형 188"/>
            <p:cNvSpPr/>
            <p:nvPr/>
          </p:nvSpPr>
          <p:spPr>
            <a:xfrm>
              <a:off x="285720" y="4000504"/>
              <a:ext cx="3714776" cy="2714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Narrow" pitchFamily="34" charset="0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428596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JLabel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214414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JList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2000232" y="414338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JComboBox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357290" y="450057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JPanel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428596" y="485776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JOptionPane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2928926" y="414338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JSlider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428596" y="450057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JScrollBar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357290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JTabbedPane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2357422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JSplitPane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2214546" y="450057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JLayeredPane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428596" y="521495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JSeparator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428728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JRootPane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2428860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JToolBar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428596" y="557214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JMenuBar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285852" y="5572140"/>
              <a:ext cx="714380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JToolTip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2071670" y="557214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JPopupMenu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3000364" y="557214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JFileChooser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428596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JColorChooser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428728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JTree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2071670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JTable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428596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JProgressBar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2714612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JTableHeader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428728" y="628652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JSpinner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3000364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JInternalFrame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2143108" y="628652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JScrollPane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192" name="꺾인 연결선 191"/>
          <p:cNvCxnSpPr>
            <a:stCxn id="189" idx="0"/>
            <a:endCxn id="15" idx="2"/>
          </p:cNvCxnSpPr>
          <p:nvPr/>
        </p:nvCxnSpPr>
        <p:spPr>
          <a:xfrm rot="5400000" flipH="1" flipV="1">
            <a:off x="3214299" y="2442357"/>
            <a:ext cx="214314" cy="228601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 193"/>
          <p:cNvCxnSpPr>
            <a:stCxn id="77" idx="0"/>
            <a:endCxn id="15" idx="2"/>
          </p:cNvCxnSpPr>
          <p:nvPr/>
        </p:nvCxnSpPr>
        <p:spPr>
          <a:xfrm rot="16200000" flipV="1">
            <a:off x="4803795" y="3138877"/>
            <a:ext cx="285752" cy="964413"/>
          </a:xfrm>
          <a:prstGeom prst="bentConnector3">
            <a:avLst>
              <a:gd name="adj1" fmla="val 6054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>
            <a:stCxn id="80" idx="0"/>
            <a:endCxn id="15" idx="2"/>
          </p:cNvCxnSpPr>
          <p:nvPr/>
        </p:nvCxnSpPr>
        <p:spPr>
          <a:xfrm rot="16200000" flipV="1">
            <a:off x="5857505" y="2085167"/>
            <a:ext cx="285752" cy="3071834"/>
          </a:xfrm>
          <a:prstGeom prst="bentConnector3">
            <a:avLst>
              <a:gd name="adj1" fmla="val 6054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 233"/>
          <p:cNvCxnSpPr>
            <a:stCxn id="149" idx="0"/>
            <a:endCxn id="84" idx="2"/>
          </p:cNvCxnSpPr>
          <p:nvPr/>
        </p:nvCxnSpPr>
        <p:spPr>
          <a:xfrm rot="5400000" flipH="1" flipV="1">
            <a:off x="6143257" y="5264158"/>
            <a:ext cx="500066" cy="2143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 235"/>
          <p:cNvCxnSpPr>
            <a:stCxn id="150" idx="0"/>
            <a:endCxn id="84" idx="2"/>
          </p:cNvCxnSpPr>
          <p:nvPr/>
        </p:nvCxnSpPr>
        <p:spPr>
          <a:xfrm rot="16200000" flipV="1">
            <a:off x="6357571" y="5264158"/>
            <a:ext cx="857256" cy="571504"/>
          </a:xfrm>
          <a:prstGeom prst="bentConnector3">
            <a:avLst>
              <a:gd name="adj1" fmla="val 710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7470174" y="977878"/>
            <a:ext cx="150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AWT </a:t>
            </a:r>
            <a:r>
              <a:rPr lang="ko-KR" altLang="en-US"/>
              <a:t>클래스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178184" y="3121018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Swing </a:t>
            </a:r>
            <a:r>
              <a:rPr lang="ko-KR" altLang="en-US"/>
              <a:t>클래스</a:t>
            </a:r>
          </a:p>
        </p:txBody>
      </p:sp>
      <p:sp>
        <p:nvSpPr>
          <p:cNvPr id="107" name="슬라이드 번호 개체 틀 10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6355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3566</TotalTime>
  <Words>4786</Words>
  <Application>Microsoft Macintosh PowerPoint</Application>
  <PresentationFormat>화면 슬라이드 쇼(4:3)</PresentationFormat>
  <Paragraphs>925</Paragraphs>
  <Slides>49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바탕</vt:lpstr>
      <vt:lpstr>맑은 고딕</vt:lpstr>
      <vt:lpstr>휴먼편지체</vt:lpstr>
      <vt:lpstr>Arial</vt:lpstr>
      <vt:lpstr>Arial Narrow</vt:lpstr>
      <vt:lpstr>Wingdings</vt:lpstr>
      <vt:lpstr>Wingdings 2</vt:lpstr>
      <vt:lpstr>가을</vt:lpstr>
      <vt:lpstr>PowerPoint 프레젠테이션</vt:lpstr>
      <vt:lpstr>학습 목표</vt:lpstr>
      <vt:lpstr>자바의 GUI(Graphical User Interface)</vt:lpstr>
      <vt:lpstr>스윙 컴포넌트 예시</vt:lpstr>
      <vt:lpstr>PowerPoint 프레젠테이션</vt:lpstr>
      <vt:lpstr>PowerPoint 프레젠테이션</vt:lpstr>
      <vt:lpstr>PowerPoint 프레젠테이션</vt:lpstr>
      <vt:lpstr>스윙 GUI 프로그램 샘플</vt:lpstr>
      <vt:lpstr>GUI 패키지 계층 구조</vt:lpstr>
      <vt:lpstr>컨테이너와 컴포넌트</vt:lpstr>
      <vt:lpstr>컨테이너와 컴포넌트의 포함관계</vt:lpstr>
      <vt:lpstr>스윙 GUI 프로그램 만들기</vt:lpstr>
      <vt:lpstr>스윙 프레임</vt:lpstr>
      <vt:lpstr>프레임 만들기, JFrame 클래스 상속</vt:lpstr>
      <vt:lpstr>예제 8-1 : 300x300 크기의 스윙 프레임 만들기</vt:lpstr>
      <vt:lpstr>스윙 응용프로그램에서 main()의 기능과 위치</vt:lpstr>
      <vt:lpstr>프레임에 컴포넌트 붙이기</vt:lpstr>
      <vt:lpstr>Tip. 컨텐트팬에 대한 JDK 1.5 이후의 추가 사항</vt:lpstr>
      <vt:lpstr>예제 8-2 : 3개의 버튼 컴포넌트를 가진 스윙 프레임 만들기</vt:lpstr>
      <vt:lpstr>스윙 응용프로그램의 종료</vt:lpstr>
      <vt:lpstr>컨테이너와 배치, 배치관리자 개념</vt:lpstr>
      <vt:lpstr>배치 관리자 대표 유형 4 가지</vt:lpstr>
      <vt:lpstr>배치 관리자 대표 유형 4 가지</vt:lpstr>
      <vt:lpstr>컨테이너와 디폴트 배치관리자</vt:lpstr>
      <vt:lpstr>컨테이너에 새로운 배치관리자 설정</vt:lpstr>
      <vt:lpstr>FlowLayout 배치관리자</vt:lpstr>
      <vt:lpstr>FlowLayout의 생성자</vt:lpstr>
      <vt:lpstr>예제 8-3 : FlowLayout 배치관리자 활용</vt:lpstr>
      <vt:lpstr>BorderLayout 배치관리자</vt:lpstr>
      <vt:lpstr>BorderLayout 생성자와 add() 메소드</vt:lpstr>
      <vt:lpstr>예제 8-4 : BorderLayout 배치관리자 활용</vt:lpstr>
      <vt:lpstr>GridLayout 배치관리자</vt:lpstr>
      <vt:lpstr>GridLayout 생성자</vt:lpstr>
      <vt:lpstr>예제 8-5 : GridLayout 배치관리자를 사용하는 예</vt:lpstr>
      <vt:lpstr>배치관리자 없는 컨테이너</vt:lpstr>
      <vt:lpstr>컴포넌트의 절대 위치와 크기 설정</vt:lpstr>
      <vt:lpstr>예제 8-6 : 배치관리자 없는 컨테이너에 컴포넌트를 절대 위치와 절대 크기로 지정</vt:lpstr>
      <vt:lpstr>JLabel로 문자열과 이미지 출력</vt:lpstr>
      <vt:lpstr>레이블 생성 예</vt:lpstr>
      <vt:lpstr>예제 10-2 : JLabel 이용 문자열과 이미지 출력</vt:lpstr>
      <vt:lpstr>JButton으로 버튼 만들기</vt:lpstr>
      <vt:lpstr>JCheckBox로 체크박스 만들기</vt:lpstr>
      <vt:lpstr>예제 10-4 : JCheckBox로 체크박스 만들기</vt:lpstr>
      <vt:lpstr>JTextField로 한 줄 입력 창 만들기</vt:lpstr>
      <vt:lpstr>예제 10-7 : JTextField로 텍스트필드 만들기</vt:lpstr>
      <vt:lpstr>TextArea로 여러 줄의 입력 창 만들기</vt:lpstr>
      <vt:lpstr>텍스트영역 생성 예</vt:lpstr>
      <vt:lpstr>JList&lt;E&gt;</vt:lpstr>
      <vt:lpstr>하나 이상 컴포넌트 넣는 방법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이현서</cp:lastModifiedBy>
  <cp:revision>199</cp:revision>
  <dcterms:created xsi:type="dcterms:W3CDTF">2011-08-27T14:53:28Z</dcterms:created>
  <dcterms:modified xsi:type="dcterms:W3CDTF">2022-06-10T06:18:21Z</dcterms:modified>
</cp:coreProperties>
</file>